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73" r:id="rId3"/>
    <p:sldId id="257" r:id="rId4"/>
    <p:sldId id="264" r:id="rId5"/>
    <p:sldId id="258" r:id="rId6"/>
    <p:sldId id="259" r:id="rId7"/>
    <p:sldId id="266" r:id="rId8"/>
    <p:sldId id="272" r:id="rId9"/>
    <p:sldId id="268" r:id="rId10"/>
    <p:sldId id="267" r:id="rId11"/>
    <p:sldId id="274" r:id="rId12"/>
    <p:sldId id="270" r:id="rId13"/>
    <p:sldId id="271" r:id="rId14"/>
    <p:sldId id="269" r:id="rId15"/>
    <p:sldId id="260" r:id="rId16"/>
    <p:sldId id="263" r:id="rId17"/>
    <p:sldId id="262" r:id="rId18"/>
    <p:sldId id="261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73"/>
    <p:restoredTop sz="80102"/>
  </p:normalViewPr>
  <p:slideViewPr>
    <p:cSldViewPr snapToGrid="0" snapToObjects="1">
      <p:cViewPr>
        <p:scale>
          <a:sx n="92" d="100"/>
          <a:sy n="92" d="100"/>
        </p:scale>
        <p:origin x="688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4C033-AA47-6442-BF21-60F373415C52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3001A-A06B-5C4D-8935-3B7A63FE17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657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大组件：</a:t>
            </a:r>
            <a:endParaRPr kumimoji="1" lang="en-US" altLang="zh-CN" dirty="0" smtClean="0"/>
          </a:p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、解决特定的业务域问题；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、该业务域下，完整功能闭环；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、能快速接入应用系统，承担应用功能；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4</a:t>
            </a:r>
            <a:r>
              <a:rPr kumimoji="1" lang="zh-CN" altLang="en-US" dirty="0" smtClean="0"/>
              <a:t>、必要时与其他组件平滑合体；（能独立部署、能合体部署）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6953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为什么用 </a:t>
            </a:r>
            <a:r>
              <a:rPr kumimoji="1" lang="en-US" altLang="zh-CN" dirty="0" smtClean="0"/>
              <a:t>Micro</a:t>
            </a:r>
            <a:r>
              <a:rPr kumimoji="1" lang="zh-CN" altLang="en-US" dirty="0" smtClean="0"/>
              <a:t> 做“大”之意</a:t>
            </a:r>
            <a:endParaRPr kumimoji="1" lang="en-US" altLang="zh-CN" dirty="0" smtClean="0"/>
          </a:p>
          <a:p>
            <a:r>
              <a:rPr kumimoji="1" lang="zh-CN" altLang="en-US" dirty="0" smtClean="0"/>
              <a:t>每个业务组件都具有微服务（</a:t>
            </a:r>
            <a:r>
              <a:rPr kumimoji="1" lang="en-US" altLang="zh-CN" dirty="0" smtClean="0"/>
              <a:t>Micro-service</a:t>
            </a:r>
            <a:r>
              <a:rPr kumimoji="1" lang="zh-CN" altLang="en-US" dirty="0" smtClean="0"/>
              <a:t>）的特性，</a:t>
            </a:r>
            <a:endParaRPr kumimoji="1" lang="en-US" altLang="zh-CN" dirty="0" smtClean="0"/>
          </a:p>
          <a:p>
            <a:r>
              <a:rPr kumimoji="1" lang="zh-CN" altLang="en-US" dirty="0" smtClean="0"/>
              <a:t>微服务是一个独立的完整的服务实体</a:t>
            </a:r>
            <a:endParaRPr kumimoji="1" lang="en-US" altLang="zh-CN" dirty="0" smtClean="0"/>
          </a:p>
          <a:p>
            <a:r>
              <a:rPr kumimoji="1" lang="zh-CN" altLang="en-US" dirty="0" smtClean="0"/>
              <a:t>大业务组件中的“大”字，表述的是功能的齐全，且边界完整，故使用 </a:t>
            </a:r>
            <a:r>
              <a:rPr kumimoji="1" lang="en-US" altLang="zh-CN" dirty="0" smtClean="0"/>
              <a:t>Micro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——</a:t>
            </a:r>
            <a:r>
              <a:rPr kumimoji="1" lang="zh-CN" altLang="en-US" baseline="0" dirty="0" smtClean="0"/>
              <a:t> 微业务组件 也是可以的。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8470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4739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技术体系：支撑整个</a:t>
            </a:r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系统架构所采用的技术、分类为</a:t>
            </a:r>
            <a:endParaRPr kumimoji="1" lang="en-US" altLang="zh-CN" dirty="0" smtClean="0"/>
          </a:p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、前端技术，前后端分离，负责</a:t>
            </a:r>
            <a:r>
              <a:rPr kumimoji="1" lang="en-US" altLang="zh-CN" dirty="0" smtClean="0"/>
              <a:t>UI&amp;UE</a:t>
            </a:r>
            <a:r>
              <a:rPr kumimoji="1" lang="zh-CN" altLang="en-US" dirty="0" smtClean="0"/>
              <a:t>，具有</a:t>
            </a:r>
            <a:r>
              <a:rPr kumimoji="1" lang="en-US" altLang="zh-CN" dirty="0" smtClean="0"/>
              <a:t>MVVM</a:t>
            </a:r>
            <a:r>
              <a:rPr kumimoji="1" lang="zh-CN" altLang="en-US" dirty="0" smtClean="0"/>
              <a:t>特性，能完整的表现展现和交互业务逻辑；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、后端技术，前后端分离，负责业务逻辑实现，具有微服务、分布式特性，通过</a:t>
            </a:r>
            <a:r>
              <a:rPr kumimoji="1" lang="en-US" altLang="zh-CN" dirty="0" smtClean="0"/>
              <a:t>scaffold</a:t>
            </a:r>
            <a:r>
              <a:rPr kumimoji="1" lang="zh-CN" altLang="en-US" dirty="0" smtClean="0"/>
              <a:t>以大业务组件的方式存在；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、开发阶段技术，统一和规范基于</a:t>
            </a:r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的开发套路，减轻技术框架的搭建成本，更专注业务逻辑的开发和实现；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4</a:t>
            </a:r>
            <a:r>
              <a:rPr kumimoji="1" lang="zh-CN" altLang="en-US" dirty="0" smtClean="0"/>
              <a:t>、运行阶段技术体系，以标准的方式做应用的生产运维，包括从发布 </a:t>
            </a:r>
            <a:r>
              <a:rPr kumimoji="1" lang="zh-CN" altLang="en-US" dirty="0" smtClean="0">
                <a:sym typeface="Wingdings"/>
              </a:rPr>
              <a:t></a:t>
            </a:r>
            <a:r>
              <a:rPr kumimoji="1" lang="en-US" altLang="zh-CN" dirty="0" smtClean="0">
                <a:sym typeface="Wingdings"/>
              </a:rPr>
              <a:t> </a:t>
            </a:r>
            <a:r>
              <a:rPr kumimoji="1" lang="zh-CN" altLang="en-US" dirty="0" smtClean="0">
                <a:sym typeface="Wingdings"/>
              </a:rPr>
              <a:t>部署 </a:t>
            </a:r>
            <a:r>
              <a:rPr kumimoji="1" lang="en-US" altLang="zh-CN" dirty="0" smtClean="0">
                <a:sym typeface="Wingdings"/>
              </a:rPr>
              <a:t> </a:t>
            </a:r>
            <a:r>
              <a:rPr kumimoji="1" lang="zh-CN" altLang="en-US" dirty="0" smtClean="0">
                <a:sym typeface="Wingdings"/>
              </a:rPr>
              <a:t>监控 </a:t>
            </a:r>
            <a:r>
              <a:rPr kumimoji="1" lang="en-US" altLang="zh-CN" dirty="0" smtClean="0">
                <a:sym typeface="Wingdings"/>
              </a:rPr>
              <a:t> </a:t>
            </a:r>
            <a:r>
              <a:rPr kumimoji="1" lang="zh-CN" altLang="en-US" dirty="0" smtClean="0">
                <a:sym typeface="Wingdings"/>
              </a:rPr>
              <a:t>运行治理 </a:t>
            </a:r>
            <a:r>
              <a:rPr kumimoji="1" lang="en-US" altLang="zh-CN" dirty="0" smtClean="0">
                <a:sym typeface="Wingdings"/>
              </a:rPr>
              <a:t> </a:t>
            </a:r>
            <a:r>
              <a:rPr kumimoji="1" lang="zh-CN" altLang="en-US" dirty="0" smtClean="0">
                <a:sym typeface="Wingdings"/>
              </a:rPr>
              <a:t>停用 完整的应用系统生命周期的管理能力；</a:t>
            </a:r>
            <a:endParaRPr kumimoji="1" lang="en-US" altLang="zh-CN" dirty="0" smtClean="0">
              <a:sym typeface="Wingdings"/>
            </a:endParaRPr>
          </a:p>
          <a:p>
            <a:r>
              <a:rPr kumimoji="1" lang="en-US" altLang="zh-CN" dirty="0" smtClean="0">
                <a:sym typeface="Wingdings"/>
              </a:rPr>
              <a:t>Scaffold</a:t>
            </a:r>
            <a:r>
              <a:rPr kumimoji="1" lang="zh-CN" altLang="en-US" dirty="0" smtClean="0">
                <a:sym typeface="Wingdings"/>
              </a:rPr>
              <a:t>：</a:t>
            </a:r>
            <a:r>
              <a:rPr kumimoji="1" lang="en-US" altLang="zh-CN" dirty="0" smtClean="0">
                <a:sym typeface="Wingdings"/>
              </a:rPr>
              <a:t>Tools</a:t>
            </a:r>
            <a:r>
              <a:rPr kumimoji="1" lang="zh-CN" altLang="en-US" dirty="0" smtClean="0">
                <a:sym typeface="Wingdings"/>
              </a:rPr>
              <a:t>架构中的各种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2845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41848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9557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891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10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8436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372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5449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3047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858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3580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046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1514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514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7850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19E60-3214-2F41-ACCF-AEC623AAE7E9}" type="datetimeFigureOut">
              <a:rPr kumimoji="1" lang="zh-CN" altLang="en-US" smtClean="0"/>
              <a:t>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492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2018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Tools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kumimoji="1" lang="zh-CN" altLang="en-US" dirty="0" smtClean="0"/>
              <a:t>实践、思考、积累 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 快乐工作、用心生活！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604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圆角矩形 27"/>
          <p:cNvSpPr/>
          <p:nvPr/>
        </p:nvSpPr>
        <p:spPr>
          <a:xfrm>
            <a:off x="3065686" y="1895934"/>
            <a:ext cx="8464952" cy="3364066"/>
          </a:xfrm>
          <a:prstGeom prst="roundRect">
            <a:avLst>
              <a:gd name="adj" fmla="val 22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Micro-Service Component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1255524" y="4188333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标题 1"/>
          <p:cNvSpPr>
            <a:spLocks noGrp="1"/>
          </p:cNvSpPr>
          <p:nvPr>
            <p:ph type="title"/>
          </p:nvPr>
        </p:nvSpPr>
        <p:spPr>
          <a:xfrm>
            <a:off x="0" y="23259"/>
            <a:ext cx="12192000" cy="842682"/>
          </a:xfrm>
        </p:spPr>
        <p:txBody>
          <a:bodyPr>
            <a:normAutofit/>
          </a:bodyPr>
          <a:lstStyle/>
          <a:p>
            <a:r>
              <a:rPr kumimoji="1" lang="zh-CN" altLang="en-US" sz="3200" dirty="0" smtClean="0"/>
              <a:t>基于</a:t>
            </a:r>
            <a:r>
              <a:rPr kumimoji="1" lang="en-US" altLang="zh-CN" sz="3200" dirty="0" smtClean="0"/>
              <a:t>Tools</a:t>
            </a:r>
            <a:r>
              <a:rPr kumimoji="1" lang="zh-CN" altLang="en-US" sz="3200" dirty="0" smtClean="0"/>
              <a:t>的分布式应用系统：网点业务平台</a:t>
            </a:r>
            <a:endParaRPr kumimoji="1" lang="zh-CN" altLang="en-US" sz="3200" dirty="0"/>
          </a:p>
        </p:txBody>
      </p:sp>
      <p:sp>
        <p:nvSpPr>
          <p:cNvPr id="46" name="椭圆 45"/>
          <p:cNvSpPr/>
          <p:nvPr/>
        </p:nvSpPr>
        <p:spPr>
          <a:xfrm>
            <a:off x="1255524" y="3077567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立方体 46"/>
          <p:cNvSpPr/>
          <p:nvPr/>
        </p:nvSpPr>
        <p:spPr>
          <a:xfrm>
            <a:off x="1465737" y="3253898"/>
            <a:ext cx="1014526" cy="654728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Eureka Server</a:t>
            </a:r>
            <a:endParaRPr kumimoji="1" lang="zh-CN" altLang="en-US" sz="1200" dirty="0"/>
          </a:p>
        </p:txBody>
      </p:sp>
      <p:sp>
        <p:nvSpPr>
          <p:cNvPr id="48" name="椭圆 47"/>
          <p:cNvSpPr/>
          <p:nvPr/>
        </p:nvSpPr>
        <p:spPr>
          <a:xfrm>
            <a:off x="1255524" y="1992666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立方体 48"/>
          <p:cNvSpPr/>
          <p:nvPr/>
        </p:nvSpPr>
        <p:spPr>
          <a:xfrm>
            <a:off x="1465737" y="2143132"/>
            <a:ext cx="1014526" cy="654728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 smtClean="0"/>
              <a:t>Config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sp>
        <p:nvSpPr>
          <p:cNvPr id="75" name="立方体 74"/>
          <p:cNvSpPr/>
          <p:nvPr/>
        </p:nvSpPr>
        <p:spPr>
          <a:xfrm>
            <a:off x="3365703" y="4513553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ABF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78" name="立方体 77"/>
          <p:cNvSpPr/>
          <p:nvPr/>
        </p:nvSpPr>
        <p:spPr>
          <a:xfrm>
            <a:off x="4497296" y="4500212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 smtClean="0"/>
              <a:t>BusinessLog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88" name="立方体 87"/>
          <p:cNvSpPr/>
          <p:nvPr/>
        </p:nvSpPr>
        <p:spPr>
          <a:xfrm>
            <a:off x="5874795" y="4500212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 smtClean="0"/>
              <a:t>SerialNo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89" name="立方体 88"/>
          <p:cNvSpPr/>
          <p:nvPr/>
        </p:nvSpPr>
        <p:spPr>
          <a:xfrm>
            <a:off x="7253669" y="4500212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/>
              <a:t>。。</a:t>
            </a:r>
            <a:r>
              <a:rPr kumimoji="1" lang="en-US" altLang="zh-CN" sz="1200" dirty="0" smtClean="0"/>
              <a:t>A/hello</a:t>
            </a:r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99" name="立方体 98"/>
          <p:cNvSpPr/>
          <p:nvPr/>
        </p:nvSpPr>
        <p:spPr>
          <a:xfrm>
            <a:off x="1465737" y="4371800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Service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Governor</a:t>
            </a:r>
            <a:endParaRPr kumimoji="1" lang="zh-CN" altLang="en-US" sz="1200" dirty="0"/>
          </a:p>
        </p:txBody>
      </p:sp>
      <p:sp>
        <p:nvSpPr>
          <p:cNvPr id="9" name="棱台 8"/>
          <p:cNvSpPr/>
          <p:nvPr/>
        </p:nvSpPr>
        <p:spPr>
          <a:xfrm>
            <a:off x="1255523" y="5396602"/>
            <a:ext cx="10279269" cy="411351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CICD</a:t>
            </a:r>
            <a:endParaRPr kumimoji="1" lang="zh-CN" altLang="en-US" dirty="0"/>
          </a:p>
        </p:txBody>
      </p:sp>
      <p:sp>
        <p:nvSpPr>
          <p:cNvPr id="10" name="下箭头 9"/>
          <p:cNvSpPr/>
          <p:nvPr/>
        </p:nvSpPr>
        <p:spPr>
          <a:xfrm>
            <a:off x="2638867" y="5944555"/>
            <a:ext cx="426819" cy="17742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561698" y="6363638"/>
            <a:ext cx="2581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开发、测试，质量保障</a:t>
            </a:r>
            <a:endParaRPr kumimoji="1" lang="zh-CN" altLang="en-US" dirty="0"/>
          </a:p>
        </p:txBody>
      </p:sp>
      <p:sp>
        <p:nvSpPr>
          <p:cNvPr id="129" name="下箭头 128"/>
          <p:cNvSpPr/>
          <p:nvPr/>
        </p:nvSpPr>
        <p:spPr>
          <a:xfrm>
            <a:off x="8427792" y="5944555"/>
            <a:ext cx="426819" cy="17742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3" name="文本框 132"/>
          <p:cNvSpPr txBox="1"/>
          <p:nvPr/>
        </p:nvSpPr>
        <p:spPr>
          <a:xfrm>
            <a:off x="8202619" y="636363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部署包</a:t>
            </a:r>
            <a:endParaRPr kumimoji="1" lang="zh-CN" altLang="en-US" dirty="0"/>
          </a:p>
        </p:txBody>
      </p:sp>
      <p:sp>
        <p:nvSpPr>
          <p:cNvPr id="12" name="罐形 11"/>
          <p:cNvSpPr/>
          <p:nvPr/>
        </p:nvSpPr>
        <p:spPr>
          <a:xfrm>
            <a:off x="424309" y="1951281"/>
            <a:ext cx="449037" cy="3837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git</a:t>
            </a:r>
            <a:endParaRPr kumimoji="1" lang="zh-CN" altLang="en-US" sz="1200" dirty="0"/>
          </a:p>
        </p:txBody>
      </p:sp>
      <p:sp>
        <p:nvSpPr>
          <p:cNvPr id="135" name="罐形 134"/>
          <p:cNvSpPr/>
          <p:nvPr/>
        </p:nvSpPr>
        <p:spPr>
          <a:xfrm>
            <a:off x="517935" y="2275953"/>
            <a:ext cx="449037" cy="3837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svn</a:t>
            </a:r>
            <a:endParaRPr kumimoji="1" lang="zh-CN" altLang="en-US" sz="1200" dirty="0"/>
          </a:p>
        </p:txBody>
      </p:sp>
      <p:cxnSp>
        <p:nvCxnSpPr>
          <p:cNvPr id="14" name="曲线连接符 13"/>
          <p:cNvCxnSpPr>
            <a:stCxn id="48" idx="2"/>
            <a:endCxn id="135" idx="4"/>
          </p:cNvCxnSpPr>
          <p:nvPr/>
        </p:nvCxnSpPr>
        <p:spPr>
          <a:xfrm rot="10800000">
            <a:off x="966972" y="2467805"/>
            <a:ext cx="288552" cy="2855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曲线连接符 135"/>
          <p:cNvCxnSpPr>
            <a:stCxn id="48" idx="2"/>
            <a:endCxn id="12" idx="4"/>
          </p:cNvCxnSpPr>
          <p:nvPr/>
        </p:nvCxnSpPr>
        <p:spPr>
          <a:xfrm rot="10800000">
            <a:off x="873346" y="2143133"/>
            <a:ext cx="382178" cy="35322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棱台 17"/>
          <p:cNvSpPr/>
          <p:nvPr/>
        </p:nvSpPr>
        <p:spPr>
          <a:xfrm>
            <a:off x="10259953" y="6121045"/>
            <a:ext cx="1270685" cy="610994"/>
          </a:xfrm>
          <a:prstGeom prst="bevel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</a:rPr>
              <a:t>蓝鲸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7" name="立方体 136"/>
          <p:cNvSpPr/>
          <p:nvPr/>
        </p:nvSpPr>
        <p:spPr>
          <a:xfrm>
            <a:off x="6404148" y="2019050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Open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138" name="立方体 137"/>
          <p:cNvSpPr/>
          <p:nvPr/>
        </p:nvSpPr>
        <p:spPr>
          <a:xfrm>
            <a:off x="7677314" y="2019050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Open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19" name="框架 18"/>
          <p:cNvSpPr/>
          <p:nvPr/>
        </p:nvSpPr>
        <p:spPr>
          <a:xfrm>
            <a:off x="6463126" y="1212111"/>
            <a:ext cx="2450015" cy="50250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负载均衡（硬件负载、软件负载）</a:t>
            </a:r>
            <a:endParaRPr kumimoji="1" lang="en-US" altLang="zh-CN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kumimoji="1"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</a:t>
            </a:r>
            <a:r>
              <a:rPr kumimoji="1"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ip:port</a:t>
            </a:r>
            <a:endParaRPr kumimoji="1"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3" name="直线箭头连接符 22"/>
          <p:cNvCxnSpPr>
            <a:stCxn id="19" idx="2"/>
            <a:endCxn id="137" idx="0"/>
          </p:cNvCxnSpPr>
          <p:nvPr/>
        </p:nvCxnSpPr>
        <p:spPr>
          <a:xfrm flipH="1">
            <a:off x="6993252" y="1714619"/>
            <a:ext cx="694882" cy="304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线箭头连接符 138"/>
          <p:cNvCxnSpPr>
            <a:stCxn id="19" idx="2"/>
            <a:endCxn id="138" idx="0"/>
          </p:cNvCxnSpPr>
          <p:nvPr/>
        </p:nvCxnSpPr>
        <p:spPr>
          <a:xfrm>
            <a:off x="7688134" y="1714619"/>
            <a:ext cx="578284" cy="304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箭头连接符 29"/>
          <p:cNvCxnSpPr>
            <a:stCxn id="28" idx="1"/>
            <a:endCxn id="48" idx="6"/>
          </p:cNvCxnSpPr>
          <p:nvPr/>
        </p:nvCxnSpPr>
        <p:spPr>
          <a:xfrm flipH="1" flipV="1">
            <a:off x="2690476" y="2496361"/>
            <a:ext cx="375210" cy="1081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线箭头连接符 139"/>
          <p:cNvCxnSpPr>
            <a:stCxn id="28" idx="1"/>
            <a:endCxn id="46" idx="6"/>
          </p:cNvCxnSpPr>
          <p:nvPr/>
        </p:nvCxnSpPr>
        <p:spPr>
          <a:xfrm flipH="1">
            <a:off x="2690476" y="3577967"/>
            <a:ext cx="375210" cy="3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线箭头连接符 140"/>
          <p:cNvCxnSpPr>
            <a:stCxn id="28" idx="1"/>
            <a:endCxn id="100" idx="6"/>
          </p:cNvCxnSpPr>
          <p:nvPr/>
        </p:nvCxnSpPr>
        <p:spPr>
          <a:xfrm flipH="1">
            <a:off x="2690476" y="3577967"/>
            <a:ext cx="375210" cy="1114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立方体 159"/>
          <p:cNvSpPr/>
          <p:nvPr/>
        </p:nvSpPr>
        <p:spPr>
          <a:xfrm>
            <a:off x="7249354" y="3531603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T24</a:t>
            </a:r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161" name="立方体 160"/>
          <p:cNvSpPr/>
          <p:nvPr/>
        </p:nvSpPr>
        <p:spPr>
          <a:xfrm>
            <a:off x="5983627" y="3518120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T24</a:t>
            </a:r>
          </a:p>
          <a:p>
            <a:pPr algn="ctr"/>
            <a:r>
              <a:rPr kumimoji="1" lang="en-US" altLang="zh-CN" sz="1200" smtClean="0"/>
              <a:t>Service</a:t>
            </a:r>
            <a:endParaRPr kumimoji="1" lang="zh-CN" altLang="en-US" sz="1200" dirty="0"/>
          </a:p>
        </p:txBody>
      </p:sp>
      <p:sp>
        <p:nvSpPr>
          <p:cNvPr id="167" name="椭圆 166"/>
          <p:cNvSpPr/>
          <p:nvPr/>
        </p:nvSpPr>
        <p:spPr>
          <a:xfrm>
            <a:off x="1255524" y="903023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8" name="立方体 167"/>
          <p:cNvSpPr/>
          <p:nvPr/>
        </p:nvSpPr>
        <p:spPr>
          <a:xfrm>
            <a:off x="1465737" y="1040129"/>
            <a:ext cx="1014526" cy="654728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Bus</a:t>
            </a:r>
          </a:p>
          <a:p>
            <a:pPr algn="ctr"/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grpSp>
        <p:nvGrpSpPr>
          <p:cNvPr id="42" name="组 41"/>
          <p:cNvGrpSpPr/>
          <p:nvPr/>
        </p:nvGrpSpPr>
        <p:grpSpPr>
          <a:xfrm>
            <a:off x="312958" y="1077434"/>
            <a:ext cx="671737" cy="370153"/>
            <a:chOff x="456975" y="1086691"/>
            <a:chExt cx="671737" cy="449037"/>
          </a:xfrm>
        </p:grpSpPr>
        <p:sp>
          <p:nvSpPr>
            <p:cNvPr id="169" name="罐形 168"/>
            <p:cNvSpPr/>
            <p:nvPr/>
          </p:nvSpPr>
          <p:spPr>
            <a:xfrm rot="5400000">
              <a:off x="568325" y="975341"/>
              <a:ext cx="449037" cy="671737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471605" y="1127061"/>
              <a:ext cx="574196" cy="2770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sz="1200" dirty="0" smtClean="0">
                  <a:solidFill>
                    <a:schemeClr val="bg1"/>
                  </a:solidFill>
                </a:rPr>
                <a:t>rabbit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44" name="曲线连接符 43"/>
          <p:cNvCxnSpPr>
            <a:stCxn id="167" idx="2"/>
            <a:endCxn id="169" idx="1"/>
          </p:cNvCxnSpPr>
          <p:nvPr/>
        </p:nvCxnSpPr>
        <p:spPr>
          <a:xfrm rot="10800000">
            <a:off x="984696" y="1262512"/>
            <a:ext cx="270829" cy="14420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9280769" y="1212372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大厅经理</a:t>
            </a:r>
            <a:endParaRPr kumimoji="1" lang="zh-CN" altLang="en-US" dirty="0"/>
          </a:p>
        </p:txBody>
      </p:sp>
      <p:sp>
        <p:nvSpPr>
          <p:cNvPr id="74" name="矩形 73"/>
          <p:cNvSpPr/>
          <p:nvPr/>
        </p:nvSpPr>
        <p:spPr>
          <a:xfrm>
            <a:off x="9430247" y="566747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超柜</a:t>
            </a:r>
            <a:endParaRPr kumimoji="1" lang="zh-CN" altLang="en-US" dirty="0"/>
          </a:p>
        </p:txBody>
      </p:sp>
      <p:sp>
        <p:nvSpPr>
          <p:cNvPr id="76" name="矩形 75"/>
          <p:cNvSpPr/>
          <p:nvPr/>
        </p:nvSpPr>
        <p:spPr>
          <a:xfrm>
            <a:off x="8073510" y="572391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社区</a:t>
            </a:r>
            <a:endParaRPr kumimoji="1" lang="zh-CN" altLang="en-US" dirty="0"/>
          </a:p>
        </p:txBody>
      </p:sp>
      <p:sp>
        <p:nvSpPr>
          <p:cNvPr id="77" name="矩形 76"/>
          <p:cNvSpPr/>
          <p:nvPr/>
        </p:nvSpPr>
        <p:spPr>
          <a:xfrm>
            <a:off x="6706304" y="575450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排队机</a:t>
            </a:r>
            <a:endParaRPr kumimoji="1" lang="zh-CN" altLang="en-US" dirty="0"/>
          </a:p>
        </p:txBody>
      </p:sp>
      <p:sp>
        <p:nvSpPr>
          <p:cNvPr id="80" name="矩形 79"/>
          <p:cNvSpPr/>
          <p:nvPr/>
        </p:nvSpPr>
        <p:spPr>
          <a:xfrm>
            <a:off x="5261167" y="589558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柜面</a:t>
            </a:r>
            <a:endParaRPr kumimoji="1" lang="zh-CN" altLang="en-US" dirty="0"/>
          </a:p>
        </p:txBody>
      </p:sp>
      <p:sp>
        <p:nvSpPr>
          <p:cNvPr id="83" name="矩形 82"/>
          <p:cNvSpPr/>
          <p:nvPr/>
        </p:nvSpPr>
        <p:spPr>
          <a:xfrm>
            <a:off x="4916166" y="1212372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柜面</a:t>
            </a:r>
            <a:endParaRPr kumimoji="1" lang="zh-CN" altLang="en-US" dirty="0"/>
          </a:p>
        </p:txBody>
      </p:sp>
      <p:cxnSp>
        <p:nvCxnSpPr>
          <p:cNvPr id="15" name="曲线连接符 14"/>
          <p:cNvCxnSpPr>
            <a:stCxn id="77" idx="2"/>
            <a:endCxn id="19" idx="0"/>
          </p:cNvCxnSpPr>
          <p:nvPr/>
        </p:nvCxnSpPr>
        <p:spPr>
          <a:xfrm rot="16200000" flipH="1">
            <a:off x="7403082" y="927059"/>
            <a:ext cx="166558" cy="40354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曲线连接符 89"/>
          <p:cNvCxnSpPr>
            <a:stCxn id="76" idx="2"/>
          </p:cNvCxnSpPr>
          <p:nvPr/>
        </p:nvCxnSpPr>
        <p:spPr>
          <a:xfrm rot="5400000">
            <a:off x="7986533" y="536853"/>
            <a:ext cx="159621" cy="1170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/>
          <p:cNvCxnSpPr>
            <a:stCxn id="80" idx="2"/>
            <a:endCxn id="19" idx="0"/>
          </p:cNvCxnSpPr>
          <p:nvPr/>
        </p:nvCxnSpPr>
        <p:spPr>
          <a:xfrm rot="16200000" flipH="1">
            <a:off x="6687567" y="211544"/>
            <a:ext cx="152450" cy="184868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曲线连接符 95"/>
          <p:cNvCxnSpPr>
            <a:stCxn id="83" idx="3"/>
            <a:endCxn id="19" idx="1"/>
          </p:cNvCxnSpPr>
          <p:nvPr/>
        </p:nvCxnSpPr>
        <p:spPr>
          <a:xfrm>
            <a:off x="6072734" y="1447424"/>
            <a:ext cx="390392" cy="159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stCxn id="74" idx="2"/>
            <a:endCxn id="19" idx="0"/>
          </p:cNvCxnSpPr>
          <p:nvPr/>
        </p:nvCxnSpPr>
        <p:spPr>
          <a:xfrm rot="5400000">
            <a:off x="8760703" y="-35718"/>
            <a:ext cx="175261" cy="232039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曲线连接符 101"/>
          <p:cNvCxnSpPr>
            <a:stCxn id="2" idx="1"/>
            <a:endCxn id="19" idx="3"/>
          </p:cNvCxnSpPr>
          <p:nvPr/>
        </p:nvCxnSpPr>
        <p:spPr>
          <a:xfrm rot="10800000" flipV="1">
            <a:off x="8913141" y="1447423"/>
            <a:ext cx="367628" cy="159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组 49"/>
          <p:cNvGrpSpPr/>
          <p:nvPr/>
        </p:nvGrpSpPr>
        <p:grpSpPr>
          <a:xfrm>
            <a:off x="10817896" y="18121"/>
            <a:ext cx="1391284" cy="1110711"/>
            <a:chOff x="10817896" y="18121"/>
            <a:chExt cx="1391284" cy="1110711"/>
          </a:xfrm>
        </p:grpSpPr>
        <p:sp>
          <p:nvSpPr>
            <p:cNvPr id="43" name="斜纹 42"/>
            <p:cNvSpPr/>
            <p:nvPr/>
          </p:nvSpPr>
          <p:spPr>
            <a:xfrm rot="5400000">
              <a:off x="10958182" y="-122165"/>
              <a:ext cx="1110711" cy="1391284"/>
            </a:xfrm>
            <a:prstGeom prst="diagStrip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 rot="2309579">
              <a:off x="11355737" y="25636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mtClean="0"/>
                <a:t>示例</a:t>
              </a:r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68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圆角矩形 27"/>
          <p:cNvSpPr/>
          <p:nvPr/>
        </p:nvSpPr>
        <p:spPr>
          <a:xfrm>
            <a:off x="1255523" y="1895934"/>
            <a:ext cx="10275115" cy="3364066"/>
          </a:xfrm>
          <a:prstGeom prst="roundRect">
            <a:avLst>
              <a:gd name="adj" fmla="val 22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Micro-Service Component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53" name="标题 1"/>
          <p:cNvSpPr>
            <a:spLocks noGrp="1"/>
          </p:cNvSpPr>
          <p:nvPr>
            <p:ph type="title"/>
          </p:nvPr>
        </p:nvSpPr>
        <p:spPr>
          <a:xfrm>
            <a:off x="0" y="23259"/>
            <a:ext cx="12192000" cy="842682"/>
          </a:xfrm>
        </p:spPr>
        <p:txBody>
          <a:bodyPr>
            <a:normAutofit/>
          </a:bodyPr>
          <a:lstStyle/>
          <a:p>
            <a:r>
              <a:rPr kumimoji="1" lang="zh-CN" altLang="en-US" sz="3200" dirty="0" smtClean="0"/>
              <a:t>基于</a:t>
            </a:r>
            <a:r>
              <a:rPr kumimoji="1" lang="en-US" altLang="zh-CN" sz="3200" dirty="0" smtClean="0"/>
              <a:t>Tools</a:t>
            </a:r>
            <a:r>
              <a:rPr kumimoji="1" lang="zh-CN" altLang="en-US" sz="3200" dirty="0" smtClean="0"/>
              <a:t>的中小企业应用系统：</a:t>
            </a:r>
            <a:r>
              <a:rPr kumimoji="1" lang="en-US" altLang="zh-CN" sz="3200" dirty="0" smtClean="0"/>
              <a:t>Keppel</a:t>
            </a:r>
            <a:endParaRPr kumimoji="1" lang="zh-CN" altLang="en-US" sz="3200" dirty="0"/>
          </a:p>
        </p:txBody>
      </p:sp>
      <p:sp>
        <p:nvSpPr>
          <p:cNvPr id="75" name="立方体 74"/>
          <p:cNvSpPr/>
          <p:nvPr/>
        </p:nvSpPr>
        <p:spPr>
          <a:xfrm>
            <a:off x="3339578" y="4136668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Keppel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1</a:t>
            </a:r>
            <a:endParaRPr kumimoji="1" lang="zh-CN" altLang="en-US" sz="1200" dirty="0"/>
          </a:p>
        </p:txBody>
      </p:sp>
      <p:sp>
        <p:nvSpPr>
          <p:cNvPr id="9" name="棱台 8"/>
          <p:cNvSpPr/>
          <p:nvPr/>
        </p:nvSpPr>
        <p:spPr>
          <a:xfrm>
            <a:off x="1255523" y="5396602"/>
            <a:ext cx="10279269" cy="411351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CICD</a:t>
            </a:r>
            <a:endParaRPr kumimoji="1" lang="zh-CN" altLang="en-US" dirty="0"/>
          </a:p>
        </p:txBody>
      </p:sp>
      <p:sp>
        <p:nvSpPr>
          <p:cNvPr id="10" name="下箭头 9"/>
          <p:cNvSpPr/>
          <p:nvPr/>
        </p:nvSpPr>
        <p:spPr>
          <a:xfrm>
            <a:off x="2638867" y="5944555"/>
            <a:ext cx="426819" cy="17742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561698" y="6363638"/>
            <a:ext cx="2581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开发、测试，质量保障</a:t>
            </a:r>
            <a:endParaRPr kumimoji="1" lang="zh-CN" altLang="en-US" dirty="0"/>
          </a:p>
        </p:txBody>
      </p:sp>
      <p:sp>
        <p:nvSpPr>
          <p:cNvPr id="129" name="下箭头 128"/>
          <p:cNvSpPr/>
          <p:nvPr/>
        </p:nvSpPr>
        <p:spPr>
          <a:xfrm>
            <a:off x="8427792" y="5944555"/>
            <a:ext cx="426819" cy="17742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3" name="文本框 132"/>
          <p:cNvSpPr txBox="1"/>
          <p:nvPr/>
        </p:nvSpPr>
        <p:spPr>
          <a:xfrm>
            <a:off x="8202619" y="636363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部署包</a:t>
            </a:r>
            <a:endParaRPr kumimoji="1" lang="zh-CN" altLang="en-US" dirty="0"/>
          </a:p>
        </p:txBody>
      </p:sp>
      <p:sp>
        <p:nvSpPr>
          <p:cNvPr id="18" name="棱台 17"/>
          <p:cNvSpPr/>
          <p:nvPr/>
        </p:nvSpPr>
        <p:spPr>
          <a:xfrm>
            <a:off x="10259953" y="6121045"/>
            <a:ext cx="1270685" cy="610994"/>
          </a:xfrm>
          <a:prstGeom prst="bevel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solidFill>
                  <a:schemeClr val="bg1">
                    <a:lumMod val="50000"/>
                  </a:schemeClr>
                </a:solidFill>
              </a:rPr>
              <a:t>蓝鲸</a:t>
            </a:r>
            <a:endParaRPr kumimoji="1"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2" name="组 51"/>
          <p:cNvGrpSpPr/>
          <p:nvPr/>
        </p:nvGrpSpPr>
        <p:grpSpPr>
          <a:xfrm>
            <a:off x="10817896" y="18121"/>
            <a:ext cx="1391284" cy="1110711"/>
            <a:chOff x="10817896" y="18121"/>
            <a:chExt cx="1391284" cy="1110711"/>
          </a:xfrm>
        </p:grpSpPr>
        <p:sp>
          <p:nvSpPr>
            <p:cNvPr id="54" name="斜纹 53"/>
            <p:cNvSpPr/>
            <p:nvPr/>
          </p:nvSpPr>
          <p:spPr>
            <a:xfrm rot="5400000">
              <a:off x="10958182" y="-122165"/>
              <a:ext cx="1110711" cy="1391284"/>
            </a:xfrm>
            <a:prstGeom prst="diagStrip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 rot="2309579">
              <a:off x="11355737" y="25636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mtClean="0"/>
                <a:t>示例</a:t>
              </a:r>
              <a:endParaRPr kumimoji="1" lang="zh-CN" altLang="en-US"/>
            </a:p>
          </p:txBody>
        </p:sp>
      </p:grpSp>
      <p:sp>
        <p:nvSpPr>
          <p:cNvPr id="56" name="立方体 55"/>
          <p:cNvSpPr/>
          <p:nvPr/>
        </p:nvSpPr>
        <p:spPr>
          <a:xfrm>
            <a:off x="4772136" y="4136668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Keppel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2</a:t>
            </a:r>
            <a:endParaRPr kumimoji="1" lang="zh-CN" altLang="en-US" sz="1200" dirty="0"/>
          </a:p>
        </p:txBody>
      </p:sp>
      <p:sp>
        <p:nvSpPr>
          <p:cNvPr id="57" name="框架 56"/>
          <p:cNvSpPr/>
          <p:nvPr/>
        </p:nvSpPr>
        <p:spPr>
          <a:xfrm>
            <a:off x="5168072" y="1176076"/>
            <a:ext cx="2450015" cy="50250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负载均衡（硬件负载、软件负载）</a:t>
            </a:r>
            <a:endParaRPr kumimoji="1" lang="en-US" altLang="zh-CN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kumimoji="1"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</a:t>
            </a:r>
            <a:r>
              <a:rPr kumimoji="1"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ip:port</a:t>
            </a:r>
            <a:endParaRPr kumimoji="1"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立方体 57"/>
          <p:cNvSpPr/>
          <p:nvPr/>
        </p:nvSpPr>
        <p:spPr>
          <a:xfrm>
            <a:off x="6211566" y="4136668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Keppel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3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208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开发计划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2018</a:t>
            </a:r>
            <a:r>
              <a:rPr kumimoji="1" lang="zh-CN" altLang="en-US" dirty="0" smtClean="0"/>
              <a:t>年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月前完成</a:t>
            </a:r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框架搭建，可用于应用实施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4473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标题 1"/>
          <p:cNvSpPr>
            <a:spLocks noGrp="1"/>
          </p:cNvSpPr>
          <p:nvPr>
            <p:ph type="title"/>
          </p:nvPr>
        </p:nvSpPr>
        <p:spPr>
          <a:xfrm>
            <a:off x="0" y="23259"/>
            <a:ext cx="12192000" cy="842682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XXXX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020294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相关人员学习任务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为</a:t>
            </a:r>
            <a:r>
              <a:rPr kumimoji="1" lang="en-US" altLang="zh-CN" dirty="0" smtClean="0"/>
              <a:t>Tools2018</a:t>
            </a:r>
            <a:r>
              <a:rPr kumimoji="1" lang="zh-CN" altLang="en-US" dirty="0" smtClean="0"/>
              <a:t>开发而准备的技能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1326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立方体 1"/>
          <p:cNvSpPr/>
          <p:nvPr/>
        </p:nvSpPr>
        <p:spPr>
          <a:xfrm>
            <a:off x="645458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超柜</a:t>
            </a:r>
            <a:endParaRPr kumimoji="1" lang="zh-CN" altLang="en-US" dirty="0"/>
          </a:p>
        </p:txBody>
      </p:sp>
      <p:sp>
        <p:nvSpPr>
          <p:cNvPr id="51" name="立方体 50"/>
          <p:cNvSpPr/>
          <p:nvPr/>
        </p:nvSpPr>
        <p:spPr>
          <a:xfrm>
            <a:off x="4069976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柜面</a:t>
            </a:r>
            <a:endParaRPr kumimoji="1" lang="zh-CN" altLang="en-US" dirty="0"/>
          </a:p>
        </p:txBody>
      </p:sp>
      <p:sp>
        <p:nvSpPr>
          <p:cNvPr id="52" name="立方体 51"/>
          <p:cNvSpPr/>
          <p:nvPr/>
        </p:nvSpPr>
        <p:spPr>
          <a:xfrm>
            <a:off x="7494494" y="5181600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开源拓展</a:t>
            </a:r>
            <a:endParaRPr kumimoji="1"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2635624" y="588009"/>
            <a:ext cx="6795246" cy="351782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>
                <a:solidFill>
                  <a:srgbClr val="FFFF00"/>
                </a:solidFill>
              </a:rPr>
              <a:t>后端：赵春海</a:t>
            </a:r>
            <a:endParaRPr kumimoji="1" lang="en-US" altLang="zh-CN" dirty="0" smtClean="0">
              <a:solidFill>
                <a:srgbClr val="FFFF00"/>
              </a:solidFill>
            </a:endParaRPr>
          </a:p>
          <a:p>
            <a:endParaRPr kumimoji="1" lang="en-US" altLang="zh-CN" dirty="0">
              <a:solidFill>
                <a:srgbClr val="FFFF00"/>
              </a:solidFill>
            </a:endParaRPr>
          </a:p>
          <a:p>
            <a:r>
              <a:rPr lang="en-US" altLang="zh-CN" dirty="0"/>
              <a:t>1</a:t>
            </a:r>
            <a:r>
              <a:rPr lang="zh-CN" altLang="en-US" dirty="0"/>
              <a:t>、微服务下如何实现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事务</a:t>
            </a:r>
            <a:r>
              <a:rPr lang="zh-CN" altLang="en-US" dirty="0"/>
              <a:t>一致性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日志</a:t>
            </a:r>
            <a:r>
              <a:rPr lang="zh-CN" altLang="en-US" dirty="0"/>
              <a:t>追踪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en-US" altLang="zh-CN" dirty="0"/>
              <a:t>2</a:t>
            </a:r>
            <a:r>
              <a:rPr lang="zh-CN" altLang="en-US" dirty="0" smtClean="0"/>
              <a:t>、</a:t>
            </a:r>
            <a:r>
              <a:rPr lang="zh-CN" altLang="en-US" dirty="0"/>
              <a:t>微服务架构下，如何进行单元测试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en-US" altLang="zh-CN" dirty="0"/>
              <a:t>3</a:t>
            </a:r>
            <a:r>
              <a:rPr lang="zh-CN" altLang="en-US" dirty="0" smtClean="0"/>
              <a:t>、进行</a:t>
            </a:r>
            <a:r>
              <a:rPr lang="en-US" altLang="zh-CN" dirty="0" err="1" smtClean="0"/>
              <a:t>dubbo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SpringCould</a:t>
            </a:r>
            <a:r>
              <a:rPr lang="zh-CN" altLang="en-US" dirty="0" smtClean="0"/>
              <a:t>的学习对比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以实现</a:t>
            </a:r>
            <a:r>
              <a:rPr lang="en-US" altLang="zh-CN" dirty="0" smtClean="0"/>
              <a:t>Tools</a:t>
            </a:r>
            <a:r>
              <a:rPr lang="zh-CN" altLang="en-US" dirty="0" smtClean="0"/>
              <a:t>为应用背景（给出回答：我们该用哪个？）；</a:t>
            </a:r>
            <a:endParaRPr lang="en-US" altLang="zh-CN" dirty="0" smtClean="0"/>
          </a:p>
          <a:p>
            <a:endParaRPr kumimoji="1"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上箭头 2"/>
          <p:cNvSpPr/>
          <p:nvPr/>
        </p:nvSpPr>
        <p:spPr>
          <a:xfrm>
            <a:off x="2635624" y="4374776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上箭头 54"/>
          <p:cNvSpPr/>
          <p:nvPr/>
        </p:nvSpPr>
        <p:spPr>
          <a:xfrm>
            <a:off x="8256495" y="4419600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436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立方体 1"/>
          <p:cNvSpPr/>
          <p:nvPr/>
        </p:nvSpPr>
        <p:spPr>
          <a:xfrm>
            <a:off x="645458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超柜</a:t>
            </a:r>
            <a:endParaRPr kumimoji="1" lang="zh-CN" altLang="en-US" dirty="0"/>
          </a:p>
        </p:txBody>
      </p:sp>
      <p:sp>
        <p:nvSpPr>
          <p:cNvPr id="51" name="立方体 50"/>
          <p:cNvSpPr/>
          <p:nvPr/>
        </p:nvSpPr>
        <p:spPr>
          <a:xfrm>
            <a:off x="4069976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柜面</a:t>
            </a:r>
            <a:endParaRPr kumimoji="1" lang="zh-CN" altLang="en-US" dirty="0"/>
          </a:p>
        </p:txBody>
      </p:sp>
      <p:sp>
        <p:nvSpPr>
          <p:cNvPr id="52" name="立方体 51"/>
          <p:cNvSpPr/>
          <p:nvPr/>
        </p:nvSpPr>
        <p:spPr>
          <a:xfrm>
            <a:off x="7494494" y="5181600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开源拓展</a:t>
            </a:r>
            <a:endParaRPr kumimoji="1"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2635624" y="588009"/>
            <a:ext cx="6795246" cy="351782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>
                <a:solidFill>
                  <a:srgbClr val="FFFF00"/>
                </a:solidFill>
              </a:rPr>
              <a:t>后端：程振明</a:t>
            </a:r>
            <a:endParaRPr kumimoji="1" lang="en-US" altLang="zh-CN" dirty="0" smtClean="0">
              <a:solidFill>
                <a:srgbClr val="FFFF00"/>
              </a:solidFill>
            </a:endParaRPr>
          </a:p>
          <a:p>
            <a:endParaRPr kumimoji="1" lang="en-US" altLang="zh-CN" dirty="0" smtClean="0">
              <a:solidFill>
                <a:schemeClr val="bg1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zh-CN" dirty="0">
                <a:solidFill>
                  <a:schemeClr val="bg1"/>
                </a:solidFill>
                <a:latin typeface="Arial" charset="0"/>
              </a:rPr>
              <a:t>1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、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思考：流水服务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；</a:t>
            </a:r>
            <a:endParaRPr lang="en-US" altLang="zh-CN" dirty="0" smtClean="0">
              <a:solidFill>
                <a:schemeClr val="bg1"/>
              </a:solidFill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chemeClr val="bg1"/>
                </a:solidFill>
                <a:latin typeface="Arial" charset="0"/>
              </a:rPr>
              <a:t>2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、思考：从</a:t>
            </a: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BRONS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 拆出哪些 大组件！？</a:t>
            </a:r>
            <a:endParaRPr lang="en-US" altLang="zh-CN" dirty="0" smtClean="0">
              <a:solidFill>
                <a:schemeClr val="bg1"/>
              </a:solidFill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3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、补：</a:t>
            </a:r>
            <a:r>
              <a:rPr lang="en-US" altLang="zh-CN" dirty="0" err="1" smtClean="0">
                <a:solidFill>
                  <a:schemeClr val="bg1"/>
                </a:solidFill>
                <a:latin typeface="Arial" charset="0"/>
              </a:rPr>
              <a:t>spirng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boot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、</a:t>
            </a: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spring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cloud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知识；</a:t>
            </a:r>
            <a:endParaRPr lang="en-US" altLang="zh-CN" dirty="0" smtClean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3" name="上箭头 2"/>
          <p:cNvSpPr/>
          <p:nvPr/>
        </p:nvSpPr>
        <p:spPr>
          <a:xfrm>
            <a:off x="2635624" y="4374776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上箭头 54"/>
          <p:cNvSpPr/>
          <p:nvPr/>
        </p:nvSpPr>
        <p:spPr>
          <a:xfrm>
            <a:off x="8256495" y="4419600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-461665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zh-CN" altLang="zh-CN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99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立方体 1"/>
          <p:cNvSpPr/>
          <p:nvPr/>
        </p:nvSpPr>
        <p:spPr>
          <a:xfrm>
            <a:off x="645458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超柜</a:t>
            </a:r>
            <a:endParaRPr kumimoji="1" lang="zh-CN" altLang="en-US" dirty="0"/>
          </a:p>
        </p:txBody>
      </p:sp>
      <p:sp>
        <p:nvSpPr>
          <p:cNvPr id="51" name="立方体 50"/>
          <p:cNvSpPr/>
          <p:nvPr/>
        </p:nvSpPr>
        <p:spPr>
          <a:xfrm>
            <a:off x="4069976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柜面</a:t>
            </a:r>
            <a:endParaRPr kumimoji="1" lang="zh-CN" altLang="en-US" dirty="0"/>
          </a:p>
        </p:txBody>
      </p:sp>
      <p:sp>
        <p:nvSpPr>
          <p:cNvPr id="52" name="立方体 51"/>
          <p:cNvSpPr/>
          <p:nvPr/>
        </p:nvSpPr>
        <p:spPr>
          <a:xfrm>
            <a:off x="7494494" y="5181600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开源拓展</a:t>
            </a:r>
            <a:endParaRPr kumimoji="1"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2635624" y="588009"/>
            <a:ext cx="6795246" cy="351782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>
                <a:solidFill>
                  <a:srgbClr val="FFFF00"/>
                </a:solidFill>
              </a:rPr>
              <a:t>周世豪、姜沂呈、李俊华</a:t>
            </a:r>
            <a:endParaRPr kumimoji="1" lang="en-US" altLang="zh-CN" dirty="0" smtClean="0">
              <a:solidFill>
                <a:srgbClr val="FFFF00"/>
              </a:solidFill>
            </a:endParaRPr>
          </a:p>
          <a:p>
            <a:endParaRPr kumimoji="1" lang="en-US" altLang="zh-CN" dirty="0" smtClean="0">
              <a:solidFill>
                <a:schemeClr val="bg1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zh-CN" dirty="0">
                <a:solidFill>
                  <a:schemeClr val="bg1"/>
                </a:solidFill>
                <a:latin typeface="Arial" charset="0"/>
              </a:rPr>
              <a:t>1、实践SpringBoot、SpringCloud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；</a:t>
            </a:r>
            <a:endParaRPr lang="en-US" altLang="zh-CN" dirty="0" smtClean="0">
              <a:solidFill>
                <a:schemeClr val="bg1"/>
              </a:solidFill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2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、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学习并理解概念：前－后分离、微服务；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3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、</a:t>
            </a:r>
            <a:r>
              <a:rPr lang="zh-CN" altLang="zh-CN" dirty="0">
                <a:solidFill>
                  <a:schemeClr val="bg1"/>
                </a:solidFill>
                <a:latin typeface="Arial" charset="0"/>
              </a:rPr>
              <a:t>学习前端Angular会coding，Angular理解概念和入门例子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；</a:t>
            </a:r>
            <a:endParaRPr lang="en-US" altLang="zh-CN" dirty="0" smtClean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3" name="上箭头 2"/>
          <p:cNvSpPr/>
          <p:nvPr/>
        </p:nvSpPr>
        <p:spPr>
          <a:xfrm>
            <a:off x="2635624" y="4374776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上箭头 54"/>
          <p:cNvSpPr/>
          <p:nvPr/>
        </p:nvSpPr>
        <p:spPr>
          <a:xfrm>
            <a:off x="8256495" y="4419600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-461665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zh-CN" altLang="zh-CN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09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立方体 1"/>
          <p:cNvSpPr/>
          <p:nvPr/>
        </p:nvSpPr>
        <p:spPr>
          <a:xfrm>
            <a:off x="645458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超柜</a:t>
            </a:r>
            <a:endParaRPr kumimoji="1" lang="zh-CN" altLang="en-US" dirty="0"/>
          </a:p>
        </p:txBody>
      </p:sp>
      <p:sp>
        <p:nvSpPr>
          <p:cNvPr id="51" name="立方体 50"/>
          <p:cNvSpPr/>
          <p:nvPr/>
        </p:nvSpPr>
        <p:spPr>
          <a:xfrm>
            <a:off x="4069976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柜面</a:t>
            </a:r>
            <a:endParaRPr kumimoji="1" lang="zh-CN" altLang="en-US" dirty="0"/>
          </a:p>
        </p:txBody>
      </p:sp>
      <p:sp>
        <p:nvSpPr>
          <p:cNvPr id="52" name="立方体 51"/>
          <p:cNvSpPr/>
          <p:nvPr/>
        </p:nvSpPr>
        <p:spPr>
          <a:xfrm>
            <a:off x="7494494" y="5181600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开源拓展</a:t>
            </a:r>
            <a:endParaRPr kumimoji="1"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2635624" y="588009"/>
            <a:ext cx="6795246" cy="351782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>
                <a:solidFill>
                  <a:srgbClr val="FFFF00"/>
                </a:solidFill>
              </a:rPr>
              <a:t>前端：汪波、王星名</a:t>
            </a:r>
            <a:endParaRPr kumimoji="1" lang="en-US" altLang="zh-CN" dirty="0" smtClean="0">
              <a:solidFill>
                <a:srgbClr val="FFFF00"/>
              </a:solidFill>
            </a:endParaRPr>
          </a:p>
          <a:p>
            <a:endParaRPr kumimoji="1" lang="en-US" altLang="zh-CN" dirty="0">
              <a:solidFill>
                <a:srgbClr val="FFFF00"/>
              </a:solidFill>
            </a:endParaRPr>
          </a:p>
          <a:p>
            <a:r>
              <a:rPr lang="zh-CN" altLang="en-US" dirty="0"/>
              <a:t>前提：以实现</a:t>
            </a:r>
            <a:r>
              <a:rPr lang="en-US" altLang="zh-CN" dirty="0" smtClean="0"/>
              <a:t>Tools</a:t>
            </a:r>
            <a:r>
              <a:rPr lang="zh-CN" altLang="en-US" dirty="0" smtClean="0"/>
              <a:t>／</a:t>
            </a:r>
            <a:r>
              <a:rPr lang="en-US" altLang="zh-CN" dirty="0" err="1" smtClean="0"/>
              <a:t>keppel</a:t>
            </a:r>
            <a:r>
              <a:rPr lang="zh-CN" altLang="en-US" dirty="0" smtClean="0"/>
              <a:t>／超柜为</a:t>
            </a:r>
            <a:r>
              <a:rPr lang="zh-CN" altLang="en-US" dirty="0"/>
              <a:t>应用背景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/>
              <a:t>、理解：前后分离下的前端架构体系是怎样的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/>
              <a:t>、学习并理解概念：“大前端”、“前端</a:t>
            </a:r>
            <a:r>
              <a:rPr lang="en-US" altLang="zh-CN" dirty="0" smtClean="0"/>
              <a:t>MVVM</a:t>
            </a:r>
            <a:r>
              <a:rPr lang="zh-CN" altLang="en-US" dirty="0" smtClean="0"/>
              <a:t>”（如何用）；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/>
              <a:t>、学习、实践、思考“前端如何组件化</a:t>
            </a:r>
            <a:r>
              <a:rPr lang="zh-CN" altLang="en-US" dirty="0" smtClean="0"/>
              <a:t>”</a:t>
            </a:r>
            <a:r>
              <a:rPr lang="zh-CN" altLang="en-US" dirty="0"/>
              <a:t>（</a:t>
            </a:r>
            <a:r>
              <a:rPr lang="zh-CN" altLang="en-US" dirty="0" smtClean="0"/>
              <a:t>如何开发前端组件）；</a:t>
            </a:r>
            <a:endParaRPr lang="en-US" altLang="zh-CN" dirty="0" smtClean="0"/>
          </a:p>
          <a:p>
            <a:r>
              <a:rPr lang="en-US" altLang="zh-CN" dirty="0" smtClean="0"/>
              <a:t>——</a:t>
            </a:r>
            <a:r>
              <a:rPr lang="zh-CN" altLang="en-US" dirty="0"/>
              <a:t>可以在</a:t>
            </a:r>
            <a:r>
              <a:rPr lang="en-US" altLang="zh-CN" dirty="0"/>
              <a:t>APP Demo</a:t>
            </a:r>
            <a:r>
              <a:rPr lang="zh-CN" altLang="en-US" dirty="0"/>
              <a:t>工程上记录实践例子；</a:t>
            </a:r>
            <a:endParaRPr kumimoji="1"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上箭头 2"/>
          <p:cNvSpPr/>
          <p:nvPr/>
        </p:nvSpPr>
        <p:spPr>
          <a:xfrm>
            <a:off x="2635624" y="4374776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上箭头 54"/>
          <p:cNvSpPr/>
          <p:nvPr/>
        </p:nvSpPr>
        <p:spPr>
          <a:xfrm>
            <a:off x="8256495" y="4419600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265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思考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 要解决什么问题？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怎么解决这些问题？</a:t>
            </a:r>
            <a:endParaRPr kumimoji="1" lang="en-US" altLang="zh-CN" dirty="0" smtClean="0"/>
          </a:p>
          <a:p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 这只“</a:t>
            </a:r>
            <a:r>
              <a:rPr kumimoji="1" lang="zh-CN" altLang="en-US" dirty="0"/>
              <a:t>猪</a:t>
            </a:r>
            <a:r>
              <a:rPr kumimoji="1" lang="zh-CN" altLang="en-US" dirty="0" smtClean="0"/>
              <a:t>”的样子是什么？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用</a:t>
            </a:r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，解决这些问题的套路是什么（开发模式）？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3998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用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“乐高”的方式，组装软件系统！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280" y="5183647"/>
            <a:ext cx="4715745" cy="149331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865" y="3532345"/>
            <a:ext cx="1856387" cy="122934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6900" y="5135720"/>
            <a:ext cx="2641600" cy="155244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3500" y="3532345"/>
            <a:ext cx="1828800" cy="127015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97452" y="1601462"/>
            <a:ext cx="2526025" cy="154504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84499" y="3576353"/>
            <a:ext cx="2452300" cy="12261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10675" y="3416266"/>
            <a:ext cx="1607825" cy="154632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12200" y="5148482"/>
            <a:ext cx="2641600" cy="150452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30900" y="1637238"/>
            <a:ext cx="3581400" cy="1473491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3009152" y="1663964"/>
            <a:ext cx="5944348" cy="1509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/>
              <a:t>应用系统</a:t>
            </a:r>
            <a:endParaRPr kumimoji="1" lang="en-US" altLang="zh-CN" sz="2400" dirty="0" smtClean="0"/>
          </a:p>
          <a:p>
            <a:pPr algn="ctr"/>
            <a:endParaRPr kumimoji="1" lang="en-US" altLang="zh-CN" sz="2400" dirty="0"/>
          </a:p>
          <a:p>
            <a:pPr algn="ctr"/>
            <a:r>
              <a:rPr kumimoji="1" lang="zh-CN" altLang="en-US" dirty="0" smtClean="0"/>
              <a:t>上海银行网点业务平台</a:t>
            </a:r>
            <a:r>
              <a:rPr kumimoji="1" lang="en-US" altLang="zh-CN" dirty="0" smtClean="0"/>
              <a:t>TIP</a:t>
            </a:r>
            <a:r>
              <a:rPr kumimoji="1" lang="zh-CN" altLang="en-US" dirty="0" smtClean="0"/>
              <a:t>、吉宝</a:t>
            </a:r>
            <a:r>
              <a:rPr kumimoji="1" lang="en-US" altLang="zh-CN" dirty="0" smtClean="0"/>
              <a:t>O2O</a:t>
            </a:r>
            <a:r>
              <a:rPr kumimoji="1" lang="zh-CN" altLang="en-US" dirty="0" smtClean="0"/>
              <a:t>、淘宝</a:t>
            </a:r>
            <a:r>
              <a:rPr kumimoji="1" lang="en-US" altLang="zh-CN" dirty="0" smtClean="0"/>
              <a:t>...</a:t>
            </a:r>
            <a:endParaRPr kumimoji="1" lang="en-US" altLang="zh-CN" dirty="0"/>
          </a:p>
        </p:txBody>
      </p:sp>
      <p:sp>
        <p:nvSpPr>
          <p:cNvPr id="17" name="矩形 16"/>
          <p:cNvSpPr/>
          <p:nvPr/>
        </p:nvSpPr>
        <p:spPr>
          <a:xfrm>
            <a:off x="1180352" y="3319638"/>
            <a:ext cx="9843248" cy="1482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>
                <a:solidFill>
                  <a:srgbClr val="FFFF00"/>
                </a:solidFill>
              </a:rPr>
              <a:t>大（业务）组件</a:t>
            </a:r>
            <a:endParaRPr kumimoji="1" lang="en-US" altLang="zh-CN" sz="2400" dirty="0" smtClean="0">
              <a:solidFill>
                <a:srgbClr val="FFFF00"/>
              </a:solidFill>
            </a:endParaRPr>
          </a:p>
          <a:p>
            <a:pPr algn="ctr"/>
            <a:endParaRPr kumimoji="1" lang="en-US" altLang="zh-CN" dirty="0" smtClean="0"/>
          </a:p>
          <a:p>
            <a:pPr algn="ctr"/>
            <a:r>
              <a:rPr kumimoji="1" lang="zh-CN" altLang="en-US" sz="1600" dirty="0" smtClean="0"/>
              <a:t>（前端：组件化；后端：微服务）</a:t>
            </a:r>
            <a:endParaRPr kumimoji="1" lang="zh-CN" altLang="en-US" sz="1600" dirty="0"/>
          </a:p>
        </p:txBody>
      </p:sp>
      <p:sp>
        <p:nvSpPr>
          <p:cNvPr id="18" name="矩形 17"/>
          <p:cNvSpPr/>
          <p:nvPr/>
        </p:nvSpPr>
        <p:spPr>
          <a:xfrm>
            <a:off x="545352" y="4975288"/>
            <a:ext cx="11024348" cy="1714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/>
              <a:t>技术能力</a:t>
            </a:r>
            <a:endParaRPr kumimoji="1" lang="en-US" altLang="zh-CN" sz="2400" dirty="0" smtClean="0"/>
          </a:p>
          <a:p>
            <a:pPr algn="ctr"/>
            <a:r>
              <a:rPr kumimoji="1" lang="en-US" altLang="zh-CN" sz="500" dirty="0"/>
              <a:t> </a:t>
            </a:r>
            <a:endParaRPr kumimoji="1" lang="en-US" altLang="zh-CN" sz="500" dirty="0" smtClean="0"/>
          </a:p>
          <a:p>
            <a:pPr algn="ctr"/>
            <a:r>
              <a:rPr kumimoji="1" lang="en-US" altLang="zh-CN" sz="1600" dirty="0" smtClean="0"/>
              <a:t>AngularJS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Angular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err="1" smtClean="0"/>
              <a:t>Vue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React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Cordova...</a:t>
            </a:r>
          </a:p>
          <a:p>
            <a:pPr algn="ctr"/>
            <a:r>
              <a:rPr kumimoji="1" lang="en-US" altLang="zh-CN" sz="1600" dirty="0" err="1" smtClean="0"/>
              <a:t>Dubbo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MVC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Boot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Cloud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err="1" smtClean="0"/>
              <a:t>Shiro</a:t>
            </a:r>
            <a:r>
              <a:rPr kumimoji="1" lang="en-US" altLang="zh-CN" sz="1600" dirty="0" smtClean="0"/>
              <a:t>....</a:t>
            </a:r>
          </a:p>
          <a:p>
            <a:pPr algn="ctr"/>
            <a:r>
              <a:rPr kumimoji="1" lang="en-US" altLang="zh-CN" dirty="0" smtClean="0"/>
              <a:t>Java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C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C</a:t>
            </a:r>
            <a:r>
              <a:rPr kumimoji="1" lang="zh-CN" altLang="en-US" sz="1600" dirty="0" smtClean="0"/>
              <a:t>＋＋、</a:t>
            </a:r>
            <a:r>
              <a:rPr kumimoji="1" lang="en-US" altLang="zh-CN" sz="1600" dirty="0" smtClean="0"/>
              <a:t>Python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C</a:t>
            </a:r>
            <a:r>
              <a:rPr kumimoji="1" lang="zh-CN" altLang="en-US" sz="1600" dirty="0" smtClean="0"/>
              <a:t>＃、</a:t>
            </a:r>
            <a:r>
              <a:rPr kumimoji="1" lang="en-US" altLang="zh-CN" sz="1600" dirty="0" smtClean="0"/>
              <a:t>PHP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err="1" smtClean="0"/>
              <a:t>javascript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html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err="1" smtClean="0"/>
              <a:t>css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go...PL/SQL...</a:t>
            </a:r>
            <a:endParaRPr kumimoji="1" lang="zh-CN" altLang="en-US" sz="1600" dirty="0" smtClean="0"/>
          </a:p>
        </p:txBody>
      </p:sp>
      <p:sp>
        <p:nvSpPr>
          <p:cNvPr id="21" name="矩形 20"/>
          <p:cNvSpPr/>
          <p:nvPr/>
        </p:nvSpPr>
        <p:spPr>
          <a:xfrm>
            <a:off x="545352" y="4973791"/>
            <a:ext cx="11024348" cy="171437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smtClean="0"/>
              <a:t>个人掌握</a:t>
            </a:r>
            <a:endParaRPr kumimoji="1" lang="zh-CN" altLang="en-US" sz="1600" dirty="0" smtClean="0"/>
          </a:p>
        </p:txBody>
      </p:sp>
      <p:sp>
        <p:nvSpPr>
          <p:cNvPr id="22" name="矩形 21"/>
          <p:cNvSpPr/>
          <p:nvPr/>
        </p:nvSpPr>
        <p:spPr>
          <a:xfrm>
            <a:off x="1180352" y="3317793"/>
            <a:ext cx="9843248" cy="14828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>
                <a:solidFill>
                  <a:srgbClr val="FFFF00"/>
                </a:solidFill>
              </a:rPr>
              <a:t>团队框架</a:t>
            </a:r>
            <a:endParaRPr kumimoji="1" lang="en-US" altLang="zh-CN" sz="2400" dirty="0" smtClean="0">
              <a:solidFill>
                <a:srgbClr val="FFFF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015233" y="1662119"/>
            <a:ext cx="5944348" cy="150926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/>
              <a:t>客户需求</a:t>
            </a:r>
            <a:r>
              <a:rPr kumimoji="1" lang="en-US" altLang="zh-CN" sz="2400" dirty="0" smtClean="0"/>
              <a:t>——</a:t>
            </a:r>
            <a:r>
              <a:rPr kumimoji="1" lang="zh-CN" altLang="en-US" sz="2400" dirty="0" smtClean="0"/>
              <a:t>业务逻辑</a:t>
            </a:r>
            <a:endParaRPr kumimoji="1" lang="en-US" altLang="zh-CN" sz="2400" dirty="0"/>
          </a:p>
          <a:p>
            <a:pPr algn="ctr"/>
            <a:r>
              <a:rPr kumimoji="1" lang="zh-CN" altLang="en-US" sz="500" dirty="0" smtClean="0"/>
              <a:t> </a:t>
            </a:r>
            <a:endParaRPr kumimoji="1" lang="en-US" altLang="zh-CN" sz="500" dirty="0" smtClean="0"/>
          </a:p>
          <a:p>
            <a:pPr algn="ctr"/>
            <a:r>
              <a:rPr kumimoji="1" lang="zh-CN" altLang="en-US" dirty="0" smtClean="0"/>
              <a:t>（花钱买单）</a:t>
            </a:r>
            <a:endParaRPr kumimoji="1" lang="en-US" altLang="zh-CN" dirty="0"/>
          </a:p>
        </p:txBody>
      </p:sp>
      <p:sp>
        <p:nvSpPr>
          <p:cNvPr id="24" name="矩形 23"/>
          <p:cNvSpPr/>
          <p:nvPr/>
        </p:nvSpPr>
        <p:spPr>
          <a:xfrm>
            <a:off x="1180352" y="2987681"/>
            <a:ext cx="9843248" cy="248078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 smtClean="0">
                <a:solidFill>
                  <a:srgbClr val="FFFF00"/>
                </a:solidFill>
              </a:rPr>
              <a:t>大（业务）组件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1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、限一个特定的业务域；（如：流水、授权认证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..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2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、完整功能闭环；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3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、能快速接入应用系统，承担应用功能；（微服务提供和调用）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4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、必要时与其他组件平滑合体；（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CICD——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提供一种“仓储能力”管理大组件）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63932" y="2488775"/>
            <a:ext cx="1469503" cy="108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359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大业务组件的定义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0" y="1990164"/>
            <a:ext cx="12192000" cy="353209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000" dirty="0" smtClean="0">
                <a:solidFill>
                  <a:srgbClr val="FFFF00"/>
                </a:solidFill>
              </a:rPr>
              <a:t>M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icro-</a:t>
            </a:r>
            <a:r>
              <a:rPr kumimoji="1" lang="en-US" altLang="zh-CN" sz="3000" dirty="0" smtClean="0">
                <a:solidFill>
                  <a:srgbClr val="FFFF00"/>
                </a:solidFill>
              </a:rPr>
              <a:t>S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ervice</a:t>
            </a:r>
            <a:r>
              <a:rPr kumimoji="1" lang="en-US" altLang="zh-CN" sz="3000" dirty="0" smtClean="0">
                <a:solidFill>
                  <a:srgbClr val="FFFF00"/>
                </a:solidFill>
              </a:rPr>
              <a:t> B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usiness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 </a:t>
            </a:r>
            <a:r>
              <a:rPr kumimoji="1" lang="en-US" altLang="zh-CN" sz="3000" dirty="0" smtClean="0">
                <a:solidFill>
                  <a:srgbClr val="FFFF00"/>
                </a:solidFill>
              </a:rPr>
              <a:t>C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omponent</a:t>
            </a:r>
          </a:p>
          <a:p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1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、只限定在一个特定的业务域内；（如：流水、授权认证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..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2</a:t>
            </a:r>
            <a:r>
              <a:rPr kumimoji="1" lang="zh-CN" altLang="en-US" sz="2000" dirty="0">
                <a:solidFill>
                  <a:srgbClr val="FFFF00"/>
                </a:solidFill>
              </a:rPr>
              <a:t>、具备业务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域内完整的功能闭环；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3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、能快速接入应用系统，承担应用功能；（微服务提供和调用）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3.1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、服务端</a:t>
            </a:r>
            <a:r>
              <a:rPr kumimoji="1" lang="zh-CN" altLang="en-US" sz="2000" dirty="0">
                <a:solidFill>
                  <a:srgbClr val="FFFF00"/>
                </a:solidFill>
              </a:rPr>
              <a:t>的大业务组件是一个微服务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；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3.2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、前端的大业务组件是一个独立的</a:t>
            </a:r>
            <a:r>
              <a:rPr kumimoji="1" lang="en-US" altLang="zh-CN" sz="2000" dirty="0" err="1" smtClean="0">
                <a:solidFill>
                  <a:srgbClr val="FFFF00"/>
                </a:solidFill>
              </a:rPr>
              <a:t>UI&amp;Ue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集合体（功能完善的代码片段）；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4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、必要时与其他组件平滑合体；（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CICD——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提供一种“仓储能力”管理大组件）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>
                <a:solidFill>
                  <a:srgbClr val="FFFF00"/>
                </a:solidFill>
              </a:rPr>
              <a:t> 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5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、具有一致的监控治理机制；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87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0624" y="1292603"/>
            <a:ext cx="10515600" cy="1325563"/>
          </a:xfrm>
        </p:spPr>
        <p:txBody>
          <a:bodyPr/>
          <a:lstStyle/>
          <a:p>
            <a:r>
              <a:rPr kumimoji="1" lang="zh-CN" altLang="en-US" sz="3000" dirty="0" smtClean="0"/>
              <a:t>客户</a:t>
            </a:r>
            <a:r>
              <a:rPr kumimoji="1" lang="en-US" altLang="zh-CN" sz="3000" dirty="0" smtClean="0"/>
              <a:t>A</a:t>
            </a:r>
            <a:r>
              <a:rPr kumimoji="1" lang="zh-CN" altLang="en-US" sz="3000" dirty="0" smtClean="0"/>
              <a:t>，你帮我造一辆</a:t>
            </a:r>
            <a:r>
              <a:rPr kumimoji="1" lang="zh-CN" altLang="en-US" sz="3000" dirty="0" smtClean="0">
                <a:solidFill>
                  <a:srgbClr val="C00000"/>
                </a:solidFill>
              </a:rPr>
              <a:t>跑车</a:t>
            </a:r>
            <a:r>
              <a:rPr kumimoji="1" lang="zh-CN" altLang="en-US" sz="3000" dirty="0" smtClean="0"/>
              <a:t>！</a:t>
            </a:r>
            <a:endParaRPr kumimoji="1" lang="zh-CN" altLang="en-US" sz="3000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730624" y="21562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000" dirty="0" smtClean="0"/>
              <a:t>客户</a:t>
            </a:r>
            <a:r>
              <a:rPr kumimoji="1" lang="en-US" altLang="zh-CN" sz="3000" dirty="0" smtClean="0"/>
              <a:t>B</a:t>
            </a:r>
            <a:r>
              <a:rPr kumimoji="1" lang="zh-CN" altLang="en-US" sz="3000" dirty="0" smtClean="0"/>
              <a:t>，你帮我造一辆</a:t>
            </a:r>
            <a:r>
              <a:rPr kumimoji="1" lang="zh-CN" altLang="en-US" sz="3000" dirty="0" smtClean="0">
                <a:solidFill>
                  <a:srgbClr val="C00000"/>
                </a:solidFill>
              </a:rPr>
              <a:t>越野车</a:t>
            </a:r>
            <a:r>
              <a:rPr kumimoji="1" lang="zh-CN" altLang="en-US" sz="3000" dirty="0" smtClean="0"/>
              <a:t>！</a:t>
            </a:r>
            <a:endParaRPr kumimoji="1" lang="zh-CN" altLang="en-US" sz="3000" dirty="0"/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730624" y="394043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000" dirty="0" smtClean="0"/>
              <a:t>客户</a:t>
            </a:r>
            <a:r>
              <a:rPr kumimoji="1" lang="en-US" altLang="zh-CN" sz="3000" dirty="0" smtClean="0"/>
              <a:t>C</a:t>
            </a:r>
            <a:r>
              <a:rPr kumimoji="1" lang="zh-CN" altLang="en-US" sz="3000" dirty="0" smtClean="0"/>
              <a:t>，我只想要一辆手推车，搬搬货！</a:t>
            </a:r>
            <a:endParaRPr kumimoji="1" lang="zh-CN" altLang="en-US" sz="3000" dirty="0"/>
          </a:p>
        </p:txBody>
      </p:sp>
      <p:sp>
        <p:nvSpPr>
          <p:cNvPr id="8" name="文本框 7"/>
          <p:cNvSpPr txBox="1"/>
          <p:nvPr/>
        </p:nvSpPr>
        <p:spPr>
          <a:xfrm>
            <a:off x="7814331" y="439715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C00000"/>
                </a:solidFill>
              </a:rPr>
              <a:t>大组件用不上，依靠技术能力达成！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17" name="组 16"/>
          <p:cNvGrpSpPr/>
          <p:nvPr/>
        </p:nvGrpSpPr>
        <p:grpSpPr>
          <a:xfrm>
            <a:off x="6164435" y="480248"/>
            <a:ext cx="4808561" cy="3347179"/>
            <a:chOff x="6164435" y="480248"/>
            <a:chExt cx="4808561" cy="3347179"/>
          </a:xfrm>
        </p:grpSpPr>
        <p:sp>
          <p:nvSpPr>
            <p:cNvPr id="11" name="矩形 10"/>
            <p:cNvSpPr/>
            <p:nvPr/>
          </p:nvSpPr>
          <p:spPr>
            <a:xfrm>
              <a:off x="6754477" y="992995"/>
              <a:ext cx="1735670" cy="2834432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zh-CN" altLang="en-US" dirty="0" smtClean="0">
                  <a:solidFill>
                    <a:srgbClr val="FFFF00"/>
                  </a:solidFill>
                </a:rPr>
                <a:t>已有</a:t>
              </a:r>
              <a:endParaRPr kumimoji="1" lang="zh-CN" altLang="en-US" dirty="0">
                <a:solidFill>
                  <a:srgbClr val="FFFF00"/>
                </a:solidFill>
              </a:endParaRPr>
            </a:p>
          </p:txBody>
        </p:sp>
        <p:sp>
          <p:nvSpPr>
            <p:cNvPr id="6" name="右大括号 5"/>
            <p:cNvSpPr/>
            <p:nvPr/>
          </p:nvSpPr>
          <p:spPr>
            <a:xfrm>
              <a:off x="6164435" y="1803241"/>
              <a:ext cx="360609" cy="1120462"/>
            </a:xfrm>
            <a:prstGeom prst="rightBrace">
              <a:avLst>
                <a:gd name="adj1" fmla="val 77678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183729" y="1779230"/>
              <a:ext cx="877163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刹车片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引擎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变速箱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油箱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en-US" altLang="zh-CN" dirty="0" smtClean="0">
                  <a:solidFill>
                    <a:schemeClr val="bg1"/>
                  </a:solidFill>
                </a:rPr>
                <a:t>....</a:t>
              </a:r>
            </a:p>
            <a:p>
              <a:endParaRPr kumimoji="1"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7012625" y="480248"/>
              <a:ext cx="34756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dirty="0" smtClean="0"/>
                <a:t>大（业务）</a:t>
              </a:r>
              <a:r>
                <a:rPr kumimoji="1" lang="zh-CN" altLang="en-US" smtClean="0"/>
                <a:t>组件下应用系统开发</a:t>
              </a:r>
              <a:endParaRPr kumimoji="1" lang="en-US" altLang="zh-CN" dirty="0" smtClean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9237326" y="984242"/>
              <a:ext cx="1735670" cy="2834432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zh-CN" altLang="en-US" smtClean="0">
                  <a:solidFill>
                    <a:srgbClr val="FFFF00"/>
                  </a:solidFill>
                </a:rPr>
                <a:t>新建</a:t>
              </a:r>
              <a:endParaRPr kumimoji="1" lang="zh-CN" altLang="en-US">
                <a:solidFill>
                  <a:srgbClr val="FFFF00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551163" y="1779230"/>
              <a:ext cx="110799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车身轮廓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车门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轮胎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endParaRPr kumimoji="1"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9237326" y="991208"/>
            <a:ext cx="1735670" cy="283443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rgbClr val="FFFF00"/>
                </a:solidFill>
              </a:rPr>
              <a:t>业务逻辑</a:t>
            </a:r>
            <a:endParaRPr kumimoji="1" lang="zh-CN" altLang="en-US" dirty="0">
              <a:solidFill>
                <a:srgbClr val="FFFF0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754882" y="982455"/>
            <a:ext cx="1735670" cy="283443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solidFill>
                  <a:srgbClr val="FFFF00"/>
                </a:solidFill>
              </a:rPr>
              <a:t>Tools</a:t>
            </a:r>
            <a:endParaRPr kumimoji="1"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7876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立方体 16"/>
          <p:cNvSpPr/>
          <p:nvPr/>
        </p:nvSpPr>
        <p:spPr>
          <a:xfrm>
            <a:off x="537884" y="4932677"/>
            <a:ext cx="2241175" cy="185360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开源</a:t>
            </a:r>
            <a:r>
              <a:rPr kumimoji="1" lang="en-US" altLang="zh-CN" dirty="0" smtClean="0"/>
              <a:t>...</a:t>
            </a:r>
            <a:endParaRPr kumimoji="1" lang="zh-CN" altLang="en-US" dirty="0"/>
          </a:p>
        </p:txBody>
      </p:sp>
      <p:sp>
        <p:nvSpPr>
          <p:cNvPr id="16" name="立方体 15"/>
          <p:cNvSpPr/>
          <p:nvPr/>
        </p:nvSpPr>
        <p:spPr>
          <a:xfrm>
            <a:off x="537884" y="3313503"/>
            <a:ext cx="2241175" cy="185360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TIP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Keppel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O2O...</a:t>
            </a:r>
            <a:endParaRPr kumimoji="1" lang="zh-CN" altLang="en-US" dirty="0"/>
          </a:p>
        </p:txBody>
      </p:sp>
      <p:sp>
        <p:nvSpPr>
          <p:cNvPr id="15" name="立方体 14"/>
          <p:cNvSpPr/>
          <p:nvPr/>
        </p:nvSpPr>
        <p:spPr>
          <a:xfrm>
            <a:off x="537884" y="1694329"/>
            <a:ext cx="2241175" cy="185360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客户需求</a:t>
            </a:r>
            <a:endParaRPr kumimoji="1"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5217468" y="173774"/>
            <a:ext cx="6687668" cy="571260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CN" altLang="en-US" sz="2400" smtClean="0">
                <a:solidFill>
                  <a:srgbClr val="FFFF00"/>
                </a:solidFill>
              </a:rPr>
              <a:t>大（业务）组件</a:t>
            </a:r>
            <a:endParaRPr kumimoji="1" lang="zh-CN" altLang="en-US" sz="2400" dirty="0">
              <a:solidFill>
                <a:srgbClr val="FFFF00"/>
              </a:solidFill>
            </a:endParaRPr>
          </a:p>
        </p:txBody>
      </p:sp>
      <p:sp>
        <p:nvSpPr>
          <p:cNvPr id="14" name="立方体 13"/>
          <p:cNvSpPr/>
          <p:nvPr/>
        </p:nvSpPr>
        <p:spPr>
          <a:xfrm>
            <a:off x="537884" y="75155"/>
            <a:ext cx="2241175" cy="185360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BRONS...</a:t>
            </a:r>
            <a:endParaRPr kumimoji="1" lang="zh-CN" altLang="en-US" dirty="0"/>
          </a:p>
        </p:txBody>
      </p:sp>
      <p:sp>
        <p:nvSpPr>
          <p:cNvPr id="18" name="右箭头 17"/>
          <p:cNvSpPr/>
          <p:nvPr/>
        </p:nvSpPr>
        <p:spPr>
          <a:xfrm>
            <a:off x="3212567" y="1489500"/>
            <a:ext cx="1757083" cy="10240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程序开发</a:t>
            </a:r>
            <a:endParaRPr kumimoji="1"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432623" y="943390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渠道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432623" y="1646072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渠道服务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432623" y="23487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交易服务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432623" y="3030076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事件服务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432623" y="3711398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数据服务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chemeClr val="bg1"/>
                </a:solidFill>
              </a:rPr>
              <a:t>(</a:t>
            </a:r>
            <a:r>
              <a:rPr kumimoji="1" lang="zh-CN" altLang="en-US" sz="1200" dirty="0" smtClean="0">
                <a:solidFill>
                  <a:schemeClr val="bg1"/>
                </a:solidFill>
              </a:rPr>
              <a:t>前端</a:t>
            </a:r>
            <a:r>
              <a:rPr kumimoji="1" lang="en-US" altLang="zh-CN" sz="1200" dirty="0" smtClean="0">
                <a:solidFill>
                  <a:schemeClr val="bg1"/>
                </a:solidFill>
              </a:rPr>
              <a:t>SQL)</a:t>
            </a:r>
            <a:endParaRPr kumimoji="1"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432623" y="44058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主机服务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432623" y="5100310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通道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077221" y="943390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组织机构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077221" y="1646072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权限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077221" y="23487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授权认证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077221" y="3030076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业务规则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077221" y="3711398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标准数据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077221" y="44058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配置管理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077221" y="5100310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即时通信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8757678" y="943390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bg1"/>
                </a:solidFill>
              </a:rPr>
              <a:t>Xxx</a:t>
            </a:r>
            <a:r>
              <a:rPr kumimoji="1" lang="zh-CN" altLang="en-US" dirty="0" smtClean="0">
                <a:solidFill>
                  <a:schemeClr val="bg1"/>
                </a:solidFill>
              </a:rPr>
              <a:t>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757678" y="1646072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定时器服务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8757678" y="23487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流水服务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8757678" y="3030076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日志服务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757678" y="3711398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批量服务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8757678" y="44058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培训服务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217468" y="5889816"/>
            <a:ext cx="6687667" cy="878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/>
              <a:t>技术能力</a:t>
            </a:r>
            <a:endParaRPr kumimoji="1" lang="en-US" altLang="zh-CN" sz="2400" dirty="0" smtClean="0"/>
          </a:p>
          <a:p>
            <a:pPr algn="ctr"/>
            <a:r>
              <a:rPr kumimoji="1" lang="en-US" altLang="zh-CN" sz="500" dirty="0"/>
              <a:t> </a:t>
            </a:r>
            <a:endParaRPr kumimoji="1" lang="en-US" altLang="zh-CN" sz="500" dirty="0" smtClean="0"/>
          </a:p>
          <a:p>
            <a:pPr algn="ctr"/>
            <a:r>
              <a:rPr kumimoji="1" lang="en-US" altLang="zh-CN" sz="1600" dirty="0" smtClean="0"/>
              <a:t>AngularJS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Angular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Cordova...</a:t>
            </a:r>
          </a:p>
          <a:p>
            <a:pPr algn="ctr"/>
            <a:r>
              <a:rPr kumimoji="1" lang="en-US" altLang="zh-CN" sz="1600" dirty="0" err="1" smtClean="0"/>
              <a:t>Dubbo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MVC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Boot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Cloud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err="1" smtClean="0"/>
              <a:t>Shiro</a:t>
            </a:r>
            <a:r>
              <a:rPr kumimoji="1" lang="en-US" altLang="zh-CN" sz="1600" dirty="0" smtClean="0"/>
              <a:t>....</a:t>
            </a:r>
          </a:p>
        </p:txBody>
      </p:sp>
      <p:sp>
        <p:nvSpPr>
          <p:cNvPr id="41" name="右箭头 40"/>
          <p:cNvSpPr/>
          <p:nvPr/>
        </p:nvSpPr>
        <p:spPr>
          <a:xfrm>
            <a:off x="3212566" y="2873504"/>
            <a:ext cx="1757083" cy="10240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CICD</a:t>
            </a:r>
            <a:endParaRPr kumimoji="1" lang="zh-CN" altLang="en-US" dirty="0"/>
          </a:p>
        </p:txBody>
      </p:sp>
      <p:sp>
        <p:nvSpPr>
          <p:cNvPr id="42" name="右箭头 41"/>
          <p:cNvSpPr/>
          <p:nvPr/>
        </p:nvSpPr>
        <p:spPr>
          <a:xfrm>
            <a:off x="3212566" y="4249282"/>
            <a:ext cx="1757083" cy="10240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监控治理</a:t>
            </a:r>
            <a:endParaRPr kumimoji="1" lang="zh-CN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8757678" y="5105476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知识库服务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0371327" y="951616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轮播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0371327" y="1654298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列表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0371327" y="2356980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导航栏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0371327" y="3038302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对话框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0371327" y="3719624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bg1"/>
                </a:solidFill>
              </a:rPr>
              <a:t>Form</a:t>
            </a:r>
            <a:r>
              <a:rPr kumimoji="1" lang="zh-CN" altLang="en-US" dirty="0" smtClean="0">
                <a:solidFill>
                  <a:schemeClr val="bg1"/>
                </a:solidFill>
              </a:rPr>
              <a:t>表单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0371327" y="4414080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翻页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0371327" y="5113702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账号／金额</a:t>
            </a:r>
            <a:r>
              <a:rPr kumimoji="1" lang="en-US" altLang="zh-CN" dirty="0" smtClean="0">
                <a:solidFill>
                  <a:schemeClr val="bg1"/>
                </a:solidFill>
              </a:rPr>
              <a:t>...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3285936" y="118365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 smtClean="0"/>
              <a:t>建设能力</a:t>
            </a:r>
            <a:endParaRPr kumimoji="1"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3291517" y="268061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 smtClean="0"/>
              <a:t>仓储能力</a:t>
            </a:r>
            <a:endParaRPr kumimoji="1"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3251626" y="409046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mtClean="0"/>
              <a:t>自治能力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8610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01949" y="1942476"/>
            <a:ext cx="56557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3F3F3F"/>
                </a:solidFill>
                <a:latin typeface="microsoft yahei" charset="-122"/>
              </a:rPr>
              <a:t>如：</a:t>
            </a:r>
            <a:r>
              <a:rPr lang="zh-CN" altLang="fr-FR" dirty="0" smtClean="0">
                <a:solidFill>
                  <a:srgbClr val="3F3F3F"/>
                </a:solidFill>
                <a:latin typeface="microsoft yahei" charset="-122"/>
              </a:rPr>
              <a:t>加上</a:t>
            </a:r>
            <a:r>
              <a:rPr lang="fr-FR" altLang="zh-CN" dirty="0">
                <a:solidFill>
                  <a:srgbClr val="3F3F3F"/>
                </a:solidFill>
                <a:latin typeface="microsoft yahei" charset="-122"/>
              </a:rPr>
              <a:t>@</a:t>
            </a:r>
            <a:r>
              <a:rPr lang="fr-FR" altLang="zh-CN" dirty="0" err="1">
                <a:solidFill>
                  <a:srgbClr val="3F3F3F"/>
                </a:solidFill>
                <a:latin typeface="microsoft yahei" charset="-122"/>
              </a:rPr>
              <a:t>EnableFeignClients</a:t>
            </a:r>
            <a:r>
              <a:rPr lang="zh-CN" altLang="fr-FR" dirty="0">
                <a:solidFill>
                  <a:srgbClr val="3F3F3F"/>
                </a:solidFill>
                <a:latin typeface="microsoft yahei" charset="-122"/>
              </a:rPr>
              <a:t>注解开启</a:t>
            </a:r>
            <a:r>
              <a:rPr lang="fr-FR" altLang="zh-CN" dirty="0" err="1">
                <a:solidFill>
                  <a:srgbClr val="3F3F3F"/>
                </a:solidFill>
                <a:latin typeface="microsoft yahei" charset="-122"/>
              </a:rPr>
              <a:t>Feign</a:t>
            </a:r>
            <a:r>
              <a:rPr lang="zh-CN" altLang="fr-FR" dirty="0">
                <a:solidFill>
                  <a:srgbClr val="3F3F3F"/>
                </a:solidFill>
                <a:latin typeface="microsoft yahei" charset="-122"/>
              </a:rPr>
              <a:t>的功能</a:t>
            </a:r>
            <a:endParaRPr lang="zh-CN" altLang="en-US" dirty="0"/>
          </a:p>
        </p:txBody>
      </p:sp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800" dirty="0" smtClean="0"/>
              <a:t>Spring</a:t>
            </a:r>
            <a:r>
              <a:rPr kumimoji="1" lang="zh-CN" altLang="en-US" sz="3800" dirty="0" smtClean="0"/>
              <a:t> </a:t>
            </a:r>
            <a:r>
              <a:rPr kumimoji="1" lang="en-US" altLang="zh-CN" sz="3800" dirty="0" smtClean="0"/>
              <a:t>Boot</a:t>
            </a:r>
            <a:r>
              <a:rPr kumimoji="1" lang="zh-CN" altLang="en-US" sz="3800" dirty="0" smtClean="0"/>
              <a:t> 脚手架 ＋ </a:t>
            </a:r>
            <a:r>
              <a:rPr kumimoji="1" lang="en-US" altLang="zh-CN" sz="3800" dirty="0" smtClean="0"/>
              <a:t>@Enable*** </a:t>
            </a:r>
            <a:r>
              <a:rPr kumimoji="1" lang="zh-CN" altLang="en-US" sz="3800" dirty="0" smtClean="0"/>
              <a:t>开启</a:t>
            </a:r>
            <a:r>
              <a:rPr kumimoji="1" lang="en-US" altLang="zh-CN" sz="3800" dirty="0" smtClean="0"/>
              <a:t>*** </a:t>
            </a:r>
            <a:r>
              <a:rPr kumimoji="1" lang="zh-CN" altLang="en-US" sz="3800" dirty="0" smtClean="0"/>
              <a:t>功能</a:t>
            </a:r>
            <a:endParaRPr kumimoji="1" lang="zh-CN" altLang="en-US" sz="3800" dirty="0"/>
          </a:p>
        </p:txBody>
      </p:sp>
    </p:spTree>
    <p:extLst>
      <p:ext uri="{BB962C8B-B14F-4D97-AF65-F5344CB8AC3E}">
        <p14:creationId xmlns:p14="http://schemas.microsoft.com/office/powerpoint/2010/main" val="69516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棱台 101"/>
          <p:cNvSpPr/>
          <p:nvPr/>
        </p:nvSpPr>
        <p:spPr>
          <a:xfrm>
            <a:off x="4257207" y="5260812"/>
            <a:ext cx="6001177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/>
              <a:t>Spring Boot</a:t>
            </a:r>
            <a:endParaRPr kumimoji="1" lang="zh-CN" altLang="en-US" dirty="0"/>
          </a:p>
        </p:txBody>
      </p:sp>
      <p:sp>
        <p:nvSpPr>
          <p:cNvPr id="142" name="圆角矩形 141"/>
          <p:cNvSpPr/>
          <p:nvPr/>
        </p:nvSpPr>
        <p:spPr>
          <a:xfrm>
            <a:off x="7957764" y="1843793"/>
            <a:ext cx="2300620" cy="3357798"/>
          </a:xfrm>
          <a:prstGeom prst="roundRect">
            <a:avLst>
              <a:gd name="adj" fmla="val 41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Develop</a:t>
            </a:r>
            <a:r>
              <a:rPr kumimoji="1" lang="zh-CN" altLang="en-US" dirty="0" smtClean="0">
                <a:solidFill>
                  <a:schemeClr val="tx1"/>
                </a:solidFill>
              </a:rPr>
              <a:t> </a:t>
            </a:r>
            <a:r>
              <a:rPr kumimoji="1" lang="en-US" altLang="zh-CN" dirty="0" smtClean="0">
                <a:solidFill>
                  <a:schemeClr val="tx1"/>
                </a:solidFill>
              </a:rPr>
              <a:t>starter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4257207" y="1843793"/>
            <a:ext cx="3623362" cy="2951515"/>
          </a:xfrm>
          <a:prstGeom prst="roundRect">
            <a:avLst>
              <a:gd name="adj" fmla="val 22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Micro-Service Component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53" name="标题 1"/>
          <p:cNvSpPr>
            <a:spLocks noGrp="1"/>
          </p:cNvSpPr>
          <p:nvPr>
            <p:ph type="title"/>
          </p:nvPr>
        </p:nvSpPr>
        <p:spPr>
          <a:xfrm>
            <a:off x="0" y="23259"/>
            <a:ext cx="12192000" cy="842682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Tools</a:t>
            </a:r>
            <a:r>
              <a:rPr kumimoji="1" lang="zh-CN" altLang="en-US" sz="3200" dirty="0" smtClean="0"/>
              <a:t> 整体架构体系</a:t>
            </a:r>
            <a:endParaRPr kumimoji="1" lang="zh-CN" altLang="en-US" sz="3200" dirty="0"/>
          </a:p>
        </p:txBody>
      </p:sp>
      <p:sp>
        <p:nvSpPr>
          <p:cNvPr id="73" name="圆角矩形 72"/>
          <p:cNvSpPr/>
          <p:nvPr/>
        </p:nvSpPr>
        <p:spPr>
          <a:xfrm>
            <a:off x="1879392" y="1843793"/>
            <a:ext cx="2300620" cy="3357798"/>
          </a:xfrm>
          <a:prstGeom prst="roundRect">
            <a:avLst>
              <a:gd name="adj" fmla="val 41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>
                <a:solidFill>
                  <a:schemeClr val="tx1"/>
                </a:solidFill>
              </a:rPr>
              <a:t>Infrastructure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Server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4" name="棱台 73"/>
          <p:cNvSpPr/>
          <p:nvPr/>
        </p:nvSpPr>
        <p:spPr>
          <a:xfrm>
            <a:off x="269823" y="6277205"/>
            <a:ext cx="11572407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JDK1.8</a:t>
            </a:r>
            <a:endParaRPr kumimoji="1" lang="zh-CN" altLang="en-US" dirty="0"/>
          </a:p>
        </p:txBody>
      </p:sp>
      <p:sp>
        <p:nvSpPr>
          <p:cNvPr id="76" name="圆角矩形 75"/>
          <p:cNvSpPr/>
          <p:nvPr/>
        </p:nvSpPr>
        <p:spPr>
          <a:xfrm>
            <a:off x="269823" y="1843792"/>
            <a:ext cx="1532374" cy="3357799"/>
          </a:xfrm>
          <a:prstGeom prst="roundRect">
            <a:avLst>
              <a:gd name="adj" fmla="val 41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Develop</a:t>
            </a:r>
            <a:r>
              <a:rPr kumimoji="1" lang="zh-CN" altLang="en-US" dirty="0" smtClean="0">
                <a:solidFill>
                  <a:schemeClr val="tx1"/>
                </a:solidFill>
              </a:rPr>
              <a:t> </a:t>
            </a:r>
            <a:r>
              <a:rPr kumimoji="1" lang="en-US" altLang="zh-CN" dirty="0" smtClean="0">
                <a:solidFill>
                  <a:schemeClr val="tx1"/>
                </a:solidFill>
              </a:rPr>
              <a:t>IDE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7" name="圆角矩形 76"/>
          <p:cNvSpPr/>
          <p:nvPr/>
        </p:nvSpPr>
        <p:spPr>
          <a:xfrm>
            <a:off x="10322774" y="1843792"/>
            <a:ext cx="1519456" cy="3357799"/>
          </a:xfrm>
          <a:prstGeom prst="roundRect">
            <a:avLst>
              <a:gd name="adj" fmla="val 41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CICD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0" name="圆角矩形 79"/>
          <p:cNvSpPr/>
          <p:nvPr/>
        </p:nvSpPr>
        <p:spPr>
          <a:xfrm>
            <a:off x="1879392" y="664585"/>
            <a:ext cx="8378992" cy="1112488"/>
          </a:xfrm>
          <a:prstGeom prst="roundRect">
            <a:avLst>
              <a:gd name="adj" fmla="val 41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Governor</a:t>
            </a:r>
            <a:r>
              <a:rPr kumimoji="1" lang="zh-CN" altLang="en-US" dirty="0" smtClean="0">
                <a:solidFill>
                  <a:schemeClr val="tx1"/>
                </a:solidFill>
              </a:rPr>
              <a:t>（监控、治理、运维）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3" name="立方体 82"/>
          <p:cNvSpPr/>
          <p:nvPr/>
        </p:nvSpPr>
        <p:spPr>
          <a:xfrm>
            <a:off x="4351577" y="4678755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/>
              <a:t>管理类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scaffold</a:t>
            </a:r>
          </a:p>
        </p:txBody>
      </p:sp>
      <p:sp>
        <p:nvSpPr>
          <p:cNvPr id="84" name="立方体 83"/>
          <p:cNvSpPr/>
          <p:nvPr/>
        </p:nvSpPr>
        <p:spPr>
          <a:xfrm>
            <a:off x="5567596" y="4661481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/>
              <a:t>交易类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scaffold</a:t>
            </a:r>
          </a:p>
        </p:txBody>
      </p:sp>
      <p:sp>
        <p:nvSpPr>
          <p:cNvPr id="85" name="立方体 84"/>
          <p:cNvSpPr/>
          <p:nvPr/>
        </p:nvSpPr>
        <p:spPr>
          <a:xfrm>
            <a:off x="6762680" y="4670893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XX</a:t>
            </a:r>
            <a:r>
              <a:rPr kumimoji="1" lang="zh-CN" altLang="en-US" sz="1200" dirty="0" smtClean="0"/>
              <a:t>类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scaffold</a:t>
            </a:r>
          </a:p>
        </p:txBody>
      </p:sp>
      <p:sp>
        <p:nvSpPr>
          <p:cNvPr id="96" name="立方体 95"/>
          <p:cNvSpPr/>
          <p:nvPr/>
        </p:nvSpPr>
        <p:spPr>
          <a:xfrm>
            <a:off x="2258136" y="4254338"/>
            <a:ext cx="1416293" cy="556055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Open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sp>
        <p:nvSpPr>
          <p:cNvPr id="92" name="立方体 91"/>
          <p:cNvSpPr/>
          <p:nvPr/>
        </p:nvSpPr>
        <p:spPr>
          <a:xfrm>
            <a:off x="2266572" y="3758268"/>
            <a:ext cx="1416293" cy="556055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/>
              <a:t>工作流服务中心</a:t>
            </a:r>
            <a:endParaRPr kumimoji="1" lang="zh-CN" altLang="en-US" sz="1200" dirty="0"/>
          </a:p>
        </p:txBody>
      </p:sp>
      <p:sp>
        <p:nvSpPr>
          <p:cNvPr id="91" name="立方体 90"/>
          <p:cNvSpPr/>
          <p:nvPr/>
        </p:nvSpPr>
        <p:spPr>
          <a:xfrm>
            <a:off x="2266573" y="3260369"/>
            <a:ext cx="1416293" cy="556055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smtClean="0"/>
              <a:t>总线</a:t>
            </a:r>
            <a:endParaRPr kumimoji="1" lang="zh-CN" altLang="en-US" sz="1200" dirty="0"/>
          </a:p>
        </p:txBody>
      </p:sp>
      <p:sp>
        <p:nvSpPr>
          <p:cNvPr id="90" name="立方体 89"/>
          <p:cNvSpPr/>
          <p:nvPr/>
        </p:nvSpPr>
        <p:spPr>
          <a:xfrm>
            <a:off x="2267436" y="2774682"/>
            <a:ext cx="1416293" cy="556055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smtClean="0"/>
              <a:t>配置中心</a:t>
            </a:r>
            <a:endParaRPr kumimoji="1" lang="zh-CN" altLang="en-US" sz="1200" dirty="0"/>
          </a:p>
        </p:txBody>
      </p:sp>
      <p:sp>
        <p:nvSpPr>
          <p:cNvPr id="86" name="立方体 85"/>
          <p:cNvSpPr/>
          <p:nvPr/>
        </p:nvSpPr>
        <p:spPr>
          <a:xfrm>
            <a:off x="2258135" y="2279885"/>
            <a:ext cx="1416293" cy="556055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/>
              <a:t>服务注册中心</a:t>
            </a:r>
            <a:endParaRPr kumimoji="1" lang="zh-CN" altLang="en-US" sz="1200" dirty="0"/>
          </a:p>
        </p:txBody>
      </p:sp>
      <p:sp>
        <p:nvSpPr>
          <p:cNvPr id="97" name="棱台 96"/>
          <p:cNvSpPr/>
          <p:nvPr/>
        </p:nvSpPr>
        <p:spPr>
          <a:xfrm>
            <a:off x="10322774" y="5260812"/>
            <a:ext cx="1519456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hudson</a:t>
            </a:r>
            <a:endParaRPr kumimoji="1" lang="zh-CN" altLang="en-US" dirty="0"/>
          </a:p>
        </p:txBody>
      </p:sp>
      <p:sp>
        <p:nvSpPr>
          <p:cNvPr id="101" name="棱台 100"/>
          <p:cNvSpPr/>
          <p:nvPr/>
        </p:nvSpPr>
        <p:spPr>
          <a:xfrm>
            <a:off x="10322774" y="5773524"/>
            <a:ext cx="1519456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maven</a:t>
            </a:r>
            <a:endParaRPr kumimoji="1" lang="zh-CN" altLang="en-US" dirty="0"/>
          </a:p>
        </p:txBody>
      </p:sp>
      <p:sp>
        <p:nvSpPr>
          <p:cNvPr id="103" name="棱台 102"/>
          <p:cNvSpPr/>
          <p:nvPr/>
        </p:nvSpPr>
        <p:spPr>
          <a:xfrm>
            <a:off x="1879391" y="5773523"/>
            <a:ext cx="8378993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Mybaitsplus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flyway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flowable</a:t>
            </a:r>
            <a:r>
              <a:rPr kumimoji="1" lang="en-US" altLang="zh-CN" dirty="0" smtClean="0"/>
              <a:t>....</a:t>
            </a:r>
            <a:endParaRPr kumimoji="1" lang="zh-CN" altLang="en-US" dirty="0"/>
          </a:p>
        </p:txBody>
      </p:sp>
      <p:sp>
        <p:nvSpPr>
          <p:cNvPr id="104" name="棱台 103"/>
          <p:cNvSpPr/>
          <p:nvPr/>
        </p:nvSpPr>
        <p:spPr>
          <a:xfrm>
            <a:off x="1879391" y="5260812"/>
            <a:ext cx="2300621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Spring Cloud</a:t>
            </a:r>
            <a:endParaRPr kumimoji="1" lang="zh-CN" altLang="en-US" dirty="0"/>
          </a:p>
        </p:txBody>
      </p:sp>
      <p:sp>
        <p:nvSpPr>
          <p:cNvPr id="107" name="棱台 106"/>
          <p:cNvSpPr/>
          <p:nvPr/>
        </p:nvSpPr>
        <p:spPr>
          <a:xfrm>
            <a:off x="255456" y="5260812"/>
            <a:ext cx="1585338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Angular?</a:t>
            </a:r>
            <a:endParaRPr kumimoji="1" lang="zh-CN" altLang="en-US" dirty="0"/>
          </a:p>
        </p:txBody>
      </p:sp>
      <p:sp>
        <p:nvSpPr>
          <p:cNvPr id="108" name="棱台 107"/>
          <p:cNvSpPr/>
          <p:nvPr/>
        </p:nvSpPr>
        <p:spPr>
          <a:xfrm>
            <a:off x="269823" y="5773522"/>
            <a:ext cx="1585338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Nginx...</a:t>
            </a:r>
            <a:endParaRPr kumimoji="1"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2128603" y="1220829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功能</a:t>
            </a:r>
            <a:endParaRPr kumimoji="1" lang="zh-CN" altLang="en-US" dirty="0"/>
          </a:p>
        </p:txBody>
      </p:sp>
      <p:sp>
        <p:nvSpPr>
          <p:cNvPr id="109" name="矩形 108"/>
          <p:cNvSpPr/>
          <p:nvPr/>
        </p:nvSpPr>
        <p:spPr>
          <a:xfrm>
            <a:off x="405728" y="2254830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功能</a:t>
            </a:r>
            <a:endParaRPr kumimoji="1" lang="zh-CN" altLang="en-US" dirty="0"/>
          </a:p>
        </p:txBody>
      </p:sp>
      <p:sp>
        <p:nvSpPr>
          <p:cNvPr id="110" name="矩形 109"/>
          <p:cNvSpPr/>
          <p:nvPr/>
        </p:nvSpPr>
        <p:spPr>
          <a:xfrm>
            <a:off x="8127167" y="2254830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能力</a:t>
            </a:r>
            <a:endParaRPr kumimoji="1" lang="zh-CN" altLang="en-US" dirty="0"/>
          </a:p>
        </p:txBody>
      </p:sp>
      <p:sp>
        <p:nvSpPr>
          <p:cNvPr id="114" name="矩形 113"/>
          <p:cNvSpPr/>
          <p:nvPr/>
        </p:nvSpPr>
        <p:spPr>
          <a:xfrm>
            <a:off x="10490932" y="2241304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功能</a:t>
            </a:r>
            <a:endParaRPr kumimoji="1" lang="zh-CN" altLang="en-US" dirty="0"/>
          </a:p>
        </p:txBody>
      </p:sp>
      <p:sp>
        <p:nvSpPr>
          <p:cNvPr id="117" name="矩形 116"/>
          <p:cNvSpPr/>
          <p:nvPr/>
        </p:nvSpPr>
        <p:spPr>
          <a:xfrm>
            <a:off x="16426351" y="3288831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能力</a:t>
            </a:r>
            <a:endParaRPr kumimoji="1" lang="zh-CN" altLang="en-US" dirty="0"/>
          </a:p>
        </p:txBody>
      </p:sp>
      <p:sp>
        <p:nvSpPr>
          <p:cNvPr id="118" name="矩形 117"/>
          <p:cNvSpPr/>
          <p:nvPr/>
        </p:nvSpPr>
        <p:spPr>
          <a:xfrm>
            <a:off x="4357331" y="2254830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服务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73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圆角矩形 27"/>
          <p:cNvSpPr/>
          <p:nvPr/>
        </p:nvSpPr>
        <p:spPr>
          <a:xfrm>
            <a:off x="2928034" y="2196537"/>
            <a:ext cx="7091691" cy="3030283"/>
          </a:xfrm>
          <a:prstGeom prst="roundRect">
            <a:avLst>
              <a:gd name="adj" fmla="val 22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Micro-Service Component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233638" y="5675184"/>
            <a:ext cx="11730069" cy="113776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 smtClean="0"/>
              <a:t>技术体系</a:t>
            </a:r>
            <a:endParaRPr kumimoji="1" lang="en-US" altLang="zh-CN" sz="1600" dirty="0" smtClean="0"/>
          </a:p>
        </p:txBody>
      </p:sp>
      <p:sp>
        <p:nvSpPr>
          <p:cNvPr id="189" name="立方体 188"/>
          <p:cNvSpPr/>
          <p:nvPr/>
        </p:nvSpPr>
        <p:spPr>
          <a:xfrm>
            <a:off x="3295535" y="5124972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scaffold</a:t>
            </a:r>
          </a:p>
        </p:txBody>
      </p:sp>
      <p:sp>
        <p:nvSpPr>
          <p:cNvPr id="198" name="立方体 197"/>
          <p:cNvSpPr/>
          <p:nvPr/>
        </p:nvSpPr>
        <p:spPr>
          <a:xfrm>
            <a:off x="5098417" y="5100819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scaffold</a:t>
            </a:r>
            <a:endParaRPr kumimoji="1" lang="en-US" altLang="zh-CN" sz="1200" dirty="0" smtClean="0"/>
          </a:p>
        </p:txBody>
      </p:sp>
      <p:sp>
        <p:nvSpPr>
          <p:cNvPr id="199" name="立方体 198"/>
          <p:cNvSpPr/>
          <p:nvPr/>
        </p:nvSpPr>
        <p:spPr>
          <a:xfrm>
            <a:off x="7050885" y="5087920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scaffold</a:t>
            </a:r>
            <a:endParaRPr kumimoji="1" lang="en-US" altLang="zh-CN" sz="1200" dirty="0" smtClean="0"/>
          </a:p>
        </p:txBody>
      </p:sp>
      <p:sp>
        <p:nvSpPr>
          <p:cNvPr id="200" name="立方体 199"/>
          <p:cNvSpPr/>
          <p:nvPr/>
        </p:nvSpPr>
        <p:spPr>
          <a:xfrm>
            <a:off x="8799686" y="5101406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scaffold</a:t>
            </a:r>
            <a:endParaRPr kumimoji="1" lang="en-US" altLang="zh-CN" sz="1200" dirty="0" smtClean="0"/>
          </a:p>
        </p:txBody>
      </p:sp>
      <p:sp>
        <p:nvSpPr>
          <p:cNvPr id="100" name="椭圆 99"/>
          <p:cNvSpPr/>
          <p:nvPr/>
        </p:nvSpPr>
        <p:spPr>
          <a:xfrm>
            <a:off x="629940" y="3027850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标题 1"/>
          <p:cNvSpPr>
            <a:spLocks noGrp="1"/>
          </p:cNvSpPr>
          <p:nvPr>
            <p:ph type="title"/>
          </p:nvPr>
        </p:nvSpPr>
        <p:spPr>
          <a:xfrm>
            <a:off x="0" y="-18907"/>
            <a:ext cx="12192000" cy="481289"/>
          </a:xfrm>
        </p:spPr>
        <p:txBody>
          <a:bodyPr>
            <a:normAutofit/>
          </a:bodyPr>
          <a:lstStyle/>
          <a:p>
            <a:r>
              <a:rPr kumimoji="1" lang="zh-CN" altLang="en-US" sz="2400" dirty="0" smtClean="0"/>
              <a:t>基于</a:t>
            </a:r>
            <a:r>
              <a:rPr kumimoji="1" lang="en-US" altLang="zh-CN" sz="2400" dirty="0" smtClean="0"/>
              <a:t>Spring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Cloud</a:t>
            </a:r>
            <a:r>
              <a:rPr kumimoji="1" lang="zh-CN" altLang="en-US" sz="2400" dirty="0" smtClean="0"/>
              <a:t>的</a:t>
            </a:r>
            <a:r>
              <a:rPr kumimoji="1" lang="en-US" altLang="zh-CN" sz="2400" dirty="0" smtClean="0"/>
              <a:t>Tools</a:t>
            </a:r>
            <a:r>
              <a:rPr kumimoji="1" lang="zh-CN" altLang="en-US" sz="2400" dirty="0" smtClean="0"/>
              <a:t>系统架构</a:t>
            </a:r>
            <a:endParaRPr kumimoji="1" lang="zh-CN" altLang="en-US" sz="2400" dirty="0"/>
          </a:p>
        </p:txBody>
      </p:sp>
      <p:sp>
        <p:nvSpPr>
          <p:cNvPr id="46" name="椭圆 45"/>
          <p:cNvSpPr/>
          <p:nvPr/>
        </p:nvSpPr>
        <p:spPr>
          <a:xfrm>
            <a:off x="644659" y="1945441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立方体 46"/>
          <p:cNvSpPr/>
          <p:nvPr/>
        </p:nvSpPr>
        <p:spPr>
          <a:xfrm>
            <a:off x="854872" y="2121772"/>
            <a:ext cx="1014526" cy="654728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Eureka Server</a:t>
            </a:r>
            <a:endParaRPr kumimoji="1" lang="zh-CN" altLang="en-US" sz="1200" dirty="0"/>
          </a:p>
        </p:txBody>
      </p:sp>
      <p:sp>
        <p:nvSpPr>
          <p:cNvPr id="48" name="椭圆 47"/>
          <p:cNvSpPr/>
          <p:nvPr/>
        </p:nvSpPr>
        <p:spPr>
          <a:xfrm>
            <a:off x="644659" y="860540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立方体 48"/>
          <p:cNvSpPr/>
          <p:nvPr/>
        </p:nvSpPr>
        <p:spPr>
          <a:xfrm>
            <a:off x="854872" y="1011006"/>
            <a:ext cx="1014526" cy="654728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Config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sp>
        <p:nvSpPr>
          <p:cNvPr id="75" name="立方体 74"/>
          <p:cNvSpPr/>
          <p:nvPr/>
        </p:nvSpPr>
        <p:spPr>
          <a:xfrm>
            <a:off x="3220749" y="4502840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ABF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78" name="立方体 77"/>
          <p:cNvSpPr/>
          <p:nvPr/>
        </p:nvSpPr>
        <p:spPr>
          <a:xfrm>
            <a:off x="4352342" y="4489499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XXX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79" name="立方体 78"/>
          <p:cNvSpPr/>
          <p:nvPr/>
        </p:nvSpPr>
        <p:spPr>
          <a:xfrm>
            <a:off x="12382872" y="1568076"/>
            <a:ext cx="1120865" cy="684675"/>
          </a:xfrm>
          <a:prstGeom prst="cub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</a:rPr>
              <a:t>应用</a:t>
            </a:r>
            <a:r>
              <a:rPr kumimoji="1" lang="en-US" altLang="zh-CN" dirty="0" smtClean="0">
                <a:solidFill>
                  <a:schemeClr val="tx1"/>
                </a:solidFill>
              </a:rPr>
              <a:t>Server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1" name="立方体 80"/>
          <p:cNvSpPr/>
          <p:nvPr/>
        </p:nvSpPr>
        <p:spPr>
          <a:xfrm>
            <a:off x="12402213" y="1"/>
            <a:ext cx="1120865" cy="764242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Spring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Cloud</a:t>
            </a:r>
            <a:endParaRPr kumimoji="1" lang="zh-CN" altLang="en-US" dirty="0"/>
          </a:p>
        </p:txBody>
      </p:sp>
      <p:sp>
        <p:nvSpPr>
          <p:cNvPr id="82" name="立方体 81"/>
          <p:cNvSpPr/>
          <p:nvPr/>
        </p:nvSpPr>
        <p:spPr>
          <a:xfrm>
            <a:off x="12384278" y="783295"/>
            <a:ext cx="1120865" cy="764242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Tools</a:t>
            </a:r>
          </a:p>
          <a:p>
            <a:pPr algn="ctr"/>
            <a:r>
              <a:rPr kumimoji="1" lang="en-US" altLang="zh-CN" dirty="0" smtClean="0"/>
              <a:t>MBC</a:t>
            </a:r>
            <a:endParaRPr kumimoji="1" lang="zh-CN" altLang="en-US" dirty="0"/>
          </a:p>
        </p:txBody>
      </p:sp>
      <p:sp>
        <p:nvSpPr>
          <p:cNvPr id="87" name="椭圆 86"/>
          <p:cNvSpPr/>
          <p:nvPr/>
        </p:nvSpPr>
        <p:spPr>
          <a:xfrm>
            <a:off x="12382873" y="2370281"/>
            <a:ext cx="1140206" cy="576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集群</a:t>
            </a:r>
            <a:endParaRPr kumimoji="1" lang="zh-CN" altLang="en-US"/>
          </a:p>
        </p:txBody>
      </p:sp>
      <p:sp>
        <p:nvSpPr>
          <p:cNvPr id="88" name="立方体 87"/>
          <p:cNvSpPr/>
          <p:nvPr/>
        </p:nvSpPr>
        <p:spPr>
          <a:xfrm>
            <a:off x="5729841" y="4489499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 smtClean="0"/>
              <a:t>SerialNo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89" name="立方体 88"/>
          <p:cNvSpPr/>
          <p:nvPr/>
        </p:nvSpPr>
        <p:spPr>
          <a:xfrm>
            <a:off x="7108714" y="4489499"/>
            <a:ext cx="1370953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Application-A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93" name="形状 4"/>
          <p:cNvSpPr/>
          <p:nvPr/>
        </p:nvSpPr>
        <p:spPr>
          <a:xfrm>
            <a:off x="12639098" y="3517000"/>
            <a:ext cx="505316" cy="50502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43180" tIns="43180" rIns="43180" bIns="43180" numCol="1" spcCol="1270" anchor="ctr" anchorCtr="0">
            <a:noAutofit/>
          </a:bodyPr>
          <a:lstStyle/>
          <a:p>
            <a:pPr lvl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400" kern="1200"/>
          </a:p>
        </p:txBody>
      </p:sp>
      <p:grpSp>
        <p:nvGrpSpPr>
          <p:cNvPr id="8" name="组 7"/>
          <p:cNvGrpSpPr/>
          <p:nvPr/>
        </p:nvGrpSpPr>
        <p:grpSpPr>
          <a:xfrm>
            <a:off x="12348156" y="3116185"/>
            <a:ext cx="1087200" cy="1087200"/>
            <a:chOff x="10350816" y="3225912"/>
            <a:chExt cx="1087200" cy="1087200"/>
          </a:xfrm>
        </p:grpSpPr>
        <p:grpSp>
          <p:nvGrpSpPr>
            <p:cNvPr id="94" name="组 93"/>
            <p:cNvGrpSpPr/>
            <p:nvPr/>
          </p:nvGrpSpPr>
          <p:grpSpPr>
            <a:xfrm>
              <a:off x="10350816" y="3225912"/>
              <a:ext cx="1087200" cy="1087200"/>
              <a:chOff x="2059093" y="1192106"/>
              <a:chExt cx="2167466" cy="2167466"/>
            </a:xfrm>
          </p:grpSpPr>
          <p:sp>
            <p:nvSpPr>
              <p:cNvPr id="95" name="形状 94"/>
              <p:cNvSpPr/>
              <p:nvPr/>
            </p:nvSpPr>
            <p:spPr>
              <a:xfrm>
                <a:off x="2059093" y="1192106"/>
                <a:ext cx="2167466" cy="2167466"/>
              </a:xfrm>
              <a:prstGeom prst="gear6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98" name="形状 4"/>
              <p:cNvSpPr/>
              <p:nvPr/>
            </p:nvSpPr>
            <p:spPr>
              <a:xfrm>
                <a:off x="2604759" y="1741070"/>
                <a:ext cx="1076134" cy="106953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3180" tIns="43180" rIns="43180" bIns="43180" numCol="1" spcCol="1270" anchor="ctr" anchorCtr="0">
                <a:noAutofit/>
              </a:bodyPr>
              <a:lstStyle/>
              <a:p>
                <a:pPr lvl="0" algn="ctr" defTabSz="1511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3400" kern="1200"/>
              </a:p>
            </p:txBody>
          </p:sp>
        </p:grpSp>
        <p:sp>
          <p:nvSpPr>
            <p:cNvPr id="7" name="文本框 6"/>
            <p:cNvSpPr txBox="1"/>
            <p:nvPr/>
          </p:nvSpPr>
          <p:spPr>
            <a:xfrm>
              <a:off x="10583578" y="3606644"/>
              <a:ext cx="7440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 smtClean="0">
                  <a:solidFill>
                    <a:schemeClr val="bg1"/>
                  </a:solidFill>
                </a:rPr>
                <a:t>Starter</a:t>
              </a:r>
            </a:p>
            <a:p>
              <a:endParaRPr kumimoji="1" lang="zh-CN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9" name="立方体 98"/>
          <p:cNvSpPr/>
          <p:nvPr/>
        </p:nvSpPr>
        <p:spPr>
          <a:xfrm>
            <a:off x="840153" y="3211317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Governor</a:t>
            </a:r>
            <a:endParaRPr kumimoji="1" lang="zh-CN" altLang="en-US" sz="1200" dirty="0"/>
          </a:p>
        </p:txBody>
      </p:sp>
      <p:sp>
        <p:nvSpPr>
          <p:cNvPr id="12" name="罐形 11"/>
          <p:cNvSpPr/>
          <p:nvPr/>
        </p:nvSpPr>
        <p:spPr>
          <a:xfrm>
            <a:off x="-6188" y="835673"/>
            <a:ext cx="449037" cy="3837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git</a:t>
            </a:r>
            <a:endParaRPr kumimoji="1" lang="zh-CN" altLang="en-US" sz="1200" dirty="0"/>
          </a:p>
        </p:txBody>
      </p:sp>
      <p:sp>
        <p:nvSpPr>
          <p:cNvPr id="135" name="罐形 134"/>
          <p:cNvSpPr/>
          <p:nvPr/>
        </p:nvSpPr>
        <p:spPr>
          <a:xfrm>
            <a:off x="87438" y="1160345"/>
            <a:ext cx="449037" cy="3837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svn</a:t>
            </a:r>
            <a:endParaRPr kumimoji="1" lang="zh-CN" altLang="en-US" sz="1200" dirty="0"/>
          </a:p>
        </p:txBody>
      </p:sp>
      <p:cxnSp>
        <p:nvCxnSpPr>
          <p:cNvPr id="14" name="曲线连接符 13"/>
          <p:cNvCxnSpPr>
            <a:stCxn id="48" idx="2"/>
            <a:endCxn id="135" idx="4"/>
          </p:cNvCxnSpPr>
          <p:nvPr/>
        </p:nvCxnSpPr>
        <p:spPr>
          <a:xfrm rot="10800000">
            <a:off x="536475" y="1352197"/>
            <a:ext cx="108184" cy="1203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曲线连接符 135"/>
          <p:cNvCxnSpPr>
            <a:stCxn id="48" idx="2"/>
            <a:endCxn id="12" idx="4"/>
          </p:cNvCxnSpPr>
          <p:nvPr/>
        </p:nvCxnSpPr>
        <p:spPr>
          <a:xfrm rot="10800000">
            <a:off x="442849" y="1027525"/>
            <a:ext cx="201810" cy="33671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框架 18"/>
          <p:cNvSpPr/>
          <p:nvPr/>
        </p:nvSpPr>
        <p:spPr>
          <a:xfrm>
            <a:off x="7446314" y="1056341"/>
            <a:ext cx="2731506" cy="81910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http://</a:t>
            </a:r>
            <a:r>
              <a:rPr kumimoji="1" lang="en-US" altLang="zh-CN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ip:port</a:t>
            </a:r>
            <a:endParaRPr kumimoji="1" lang="en-US" altLang="zh-CN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kumimoji="1"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负载均衡（硬件负载、软件负载）</a:t>
            </a:r>
            <a:endParaRPr kumimoji="1" lang="en-US" altLang="zh-CN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kumimoji="1"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</a:t>
            </a:r>
            <a:r>
              <a:rPr kumimoji="1"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ip1:port,http://ip2:port</a:t>
            </a:r>
            <a:endParaRPr kumimoji="1"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8753561" y="481060"/>
            <a:ext cx="225173" cy="4798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7064105" y="68453"/>
            <a:ext cx="4475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外部系统调用 </a:t>
            </a:r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ip:port</a:t>
            </a:r>
            <a:r>
              <a:rPr kumimoji="1" lang="en-US" altLang="zh-CN" dirty="0" smtClean="0"/>
              <a:t>/a-service/hello</a:t>
            </a:r>
            <a:endParaRPr kumimoji="1" lang="zh-CN" altLang="en-US" dirty="0"/>
          </a:p>
        </p:txBody>
      </p:sp>
      <p:cxnSp>
        <p:nvCxnSpPr>
          <p:cNvPr id="30" name="直线箭头连接符 29"/>
          <p:cNvCxnSpPr>
            <a:stCxn id="28" idx="1"/>
            <a:endCxn id="48" idx="6"/>
          </p:cNvCxnSpPr>
          <p:nvPr/>
        </p:nvCxnSpPr>
        <p:spPr>
          <a:xfrm flipH="1" flipV="1">
            <a:off x="2079611" y="1364235"/>
            <a:ext cx="848423" cy="23474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线箭头连接符 139"/>
          <p:cNvCxnSpPr>
            <a:stCxn id="28" idx="1"/>
            <a:endCxn id="46" idx="6"/>
          </p:cNvCxnSpPr>
          <p:nvPr/>
        </p:nvCxnSpPr>
        <p:spPr>
          <a:xfrm flipH="1" flipV="1">
            <a:off x="2079611" y="2449136"/>
            <a:ext cx="848423" cy="12625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线箭头连接符 140"/>
          <p:cNvCxnSpPr>
            <a:stCxn id="28" idx="1"/>
            <a:endCxn id="100" idx="6"/>
          </p:cNvCxnSpPr>
          <p:nvPr/>
        </p:nvCxnSpPr>
        <p:spPr>
          <a:xfrm flipH="1" flipV="1">
            <a:off x="2064892" y="3531545"/>
            <a:ext cx="863142" cy="1801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立方体 159"/>
          <p:cNvSpPr/>
          <p:nvPr/>
        </p:nvSpPr>
        <p:spPr>
          <a:xfrm>
            <a:off x="7122242" y="3764153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T24-</a:t>
            </a:r>
            <a:r>
              <a:rPr kumimoji="1" lang="zh-CN" altLang="en-US" sz="1200" dirty="0" smtClean="0"/>
              <a:t>查询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161" name="立方体 160"/>
          <p:cNvSpPr/>
          <p:nvPr/>
        </p:nvSpPr>
        <p:spPr>
          <a:xfrm>
            <a:off x="5856515" y="3750670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T24-</a:t>
            </a:r>
            <a:r>
              <a:rPr kumimoji="1" lang="zh-CN" altLang="en-US" sz="1200" dirty="0" smtClean="0"/>
              <a:t>交易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167" name="椭圆 166"/>
          <p:cNvSpPr/>
          <p:nvPr/>
        </p:nvSpPr>
        <p:spPr>
          <a:xfrm>
            <a:off x="2289901" y="899770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3" name="组 72"/>
          <p:cNvGrpSpPr/>
          <p:nvPr/>
        </p:nvGrpSpPr>
        <p:grpSpPr>
          <a:xfrm>
            <a:off x="2471413" y="1142982"/>
            <a:ext cx="980389" cy="370153"/>
            <a:chOff x="456975" y="1086691"/>
            <a:chExt cx="671737" cy="449037"/>
          </a:xfrm>
          <a:solidFill>
            <a:srgbClr val="00B0F0"/>
          </a:solidFill>
        </p:grpSpPr>
        <p:sp>
          <p:nvSpPr>
            <p:cNvPr id="74" name="罐形 73"/>
            <p:cNvSpPr/>
            <p:nvPr/>
          </p:nvSpPr>
          <p:spPr>
            <a:xfrm rot="5400000">
              <a:off x="568325" y="975341"/>
              <a:ext cx="449037" cy="671737"/>
            </a:xfrm>
            <a:prstGeom prst="ca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 dirty="0"/>
            </a:p>
          </p:txBody>
        </p:sp>
        <p:sp>
          <p:nvSpPr>
            <p:cNvPr id="76" name="矩形 75"/>
            <p:cNvSpPr/>
            <p:nvPr/>
          </p:nvSpPr>
          <p:spPr>
            <a:xfrm>
              <a:off x="471605" y="1127061"/>
              <a:ext cx="563062" cy="336031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kumimoji="1" lang="en-US" altLang="zh-CN" sz="1200" dirty="0" err="1">
                  <a:solidFill>
                    <a:schemeClr val="bg1"/>
                  </a:solidFill>
                </a:rPr>
                <a:t>r</a:t>
              </a:r>
              <a:r>
                <a:rPr kumimoji="1" lang="en-US" altLang="zh-CN" sz="1200" dirty="0" err="1" smtClean="0">
                  <a:solidFill>
                    <a:schemeClr val="bg1"/>
                  </a:solidFill>
                </a:rPr>
                <a:t>abbitmq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组 76"/>
          <p:cNvGrpSpPr/>
          <p:nvPr/>
        </p:nvGrpSpPr>
        <p:grpSpPr>
          <a:xfrm>
            <a:off x="2623813" y="1295382"/>
            <a:ext cx="980389" cy="370153"/>
            <a:chOff x="456975" y="1086691"/>
            <a:chExt cx="671737" cy="449037"/>
          </a:xfrm>
          <a:solidFill>
            <a:srgbClr val="00B0F0"/>
          </a:solidFill>
        </p:grpSpPr>
        <p:sp>
          <p:nvSpPr>
            <p:cNvPr id="80" name="罐形 79"/>
            <p:cNvSpPr/>
            <p:nvPr/>
          </p:nvSpPr>
          <p:spPr>
            <a:xfrm rot="5400000">
              <a:off x="568325" y="975341"/>
              <a:ext cx="449037" cy="671737"/>
            </a:xfrm>
            <a:prstGeom prst="ca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 dirty="0"/>
            </a:p>
          </p:txBody>
        </p:sp>
        <p:sp>
          <p:nvSpPr>
            <p:cNvPr id="83" name="矩形 82"/>
            <p:cNvSpPr/>
            <p:nvPr/>
          </p:nvSpPr>
          <p:spPr>
            <a:xfrm>
              <a:off x="471605" y="1127061"/>
              <a:ext cx="563062" cy="336031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kumimoji="1" lang="en-US" altLang="zh-CN" sz="1200" dirty="0" err="1">
                  <a:solidFill>
                    <a:schemeClr val="bg1"/>
                  </a:solidFill>
                </a:rPr>
                <a:t>r</a:t>
              </a:r>
              <a:r>
                <a:rPr kumimoji="1" lang="en-US" altLang="zh-CN" sz="1200" dirty="0" err="1" smtClean="0">
                  <a:solidFill>
                    <a:schemeClr val="bg1"/>
                  </a:solidFill>
                </a:rPr>
                <a:t>abbitmq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84" name="直线箭头连接符 83"/>
          <p:cNvCxnSpPr>
            <a:stCxn id="28" idx="0"/>
            <a:endCxn id="167" idx="4"/>
          </p:cNvCxnSpPr>
          <p:nvPr/>
        </p:nvCxnSpPr>
        <p:spPr>
          <a:xfrm flipH="1" flipV="1">
            <a:off x="3007377" y="1907160"/>
            <a:ext cx="3466503" cy="2893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椭圆 84"/>
          <p:cNvSpPr/>
          <p:nvPr/>
        </p:nvSpPr>
        <p:spPr>
          <a:xfrm>
            <a:off x="4053377" y="912753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/>
              <a:t>zookeeper</a:t>
            </a:r>
            <a:endParaRPr kumimoji="1" lang="zh-CN" altLang="en-US" sz="1400" dirty="0"/>
          </a:p>
        </p:txBody>
      </p:sp>
      <p:cxnSp>
        <p:nvCxnSpPr>
          <p:cNvPr id="91" name="直线箭头连接符 90"/>
          <p:cNvCxnSpPr>
            <a:stCxn id="28" idx="0"/>
            <a:endCxn id="85" idx="4"/>
          </p:cNvCxnSpPr>
          <p:nvPr/>
        </p:nvCxnSpPr>
        <p:spPr>
          <a:xfrm flipH="1" flipV="1">
            <a:off x="4770853" y="1920143"/>
            <a:ext cx="1703027" cy="276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椭圆 91"/>
          <p:cNvSpPr/>
          <p:nvPr/>
        </p:nvSpPr>
        <p:spPr>
          <a:xfrm>
            <a:off x="5681383" y="901245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err="1" smtClean="0"/>
              <a:t>redis</a:t>
            </a:r>
            <a:endParaRPr kumimoji="1" lang="zh-CN" altLang="en-US" sz="1400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224" y="707727"/>
            <a:ext cx="350229" cy="35022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163" y="546385"/>
            <a:ext cx="549297" cy="549297"/>
          </a:xfrm>
          <a:prstGeom prst="rect">
            <a:avLst/>
          </a:prstGeom>
        </p:spPr>
      </p:pic>
      <p:cxnSp>
        <p:nvCxnSpPr>
          <p:cNvPr id="96" name="直线箭头连接符 95"/>
          <p:cNvCxnSpPr>
            <a:stCxn id="28" idx="0"/>
            <a:endCxn id="92" idx="4"/>
          </p:cNvCxnSpPr>
          <p:nvPr/>
        </p:nvCxnSpPr>
        <p:spPr>
          <a:xfrm flipH="1" flipV="1">
            <a:off x="6398859" y="1908635"/>
            <a:ext cx="75021" cy="2879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771" y="678733"/>
            <a:ext cx="385434" cy="385434"/>
          </a:xfrm>
          <a:prstGeom prst="rect">
            <a:avLst/>
          </a:prstGeom>
        </p:spPr>
      </p:pic>
      <p:sp>
        <p:nvSpPr>
          <p:cNvPr id="101" name="椭圆 100"/>
          <p:cNvSpPr/>
          <p:nvPr/>
        </p:nvSpPr>
        <p:spPr>
          <a:xfrm>
            <a:off x="7806219" y="2378386"/>
            <a:ext cx="2011696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/>
          </a:p>
        </p:txBody>
      </p:sp>
      <p:sp>
        <p:nvSpPr>
          <p:cNvPr id="138" name="立方体 137"/>
          <p:cNvSpPr/>
          <p:nvPr/>
        </p:nvSpPr>
        <p:spPr>
          <a:xfrm>
            <a:off x="7908406" y="2332871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Open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Service</a:t>
            </a:r>
          </a:p>
          <a:p>
            <a:pPr algn="ctr"/>
            <a:r>
              <a:rPr kumimoji="1" lang="en-US" altLang="zh-CN" sz="1200" dirty="0" smtClean="0"/>
              <a:t>Ip1:port</a:t>
            </a:r>
            <a:endParaRPr kumimoji="1" lang="zh-CN" altLang="en-US" sz="1200" dirty="0"/>
          </a:p>
        </p:txBody>
      </p:sp>
      <p:sp>
        <p:nvSpPr>
          <p:cNvPr id="102" name="立方体 101"/>
          <p:cNvSpPr/>
          <p:nvPr/>
        </p:nvSpPr>
        <p:spPr>
          <a:xfrm>
            <a:off x="8652085" y="2539474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Open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Service</a:t>
            </a:r>
          </a:p>
          <a:p>
            <a:pPr algn="ctr"/>
            <a:r>
              <a:rPr kumimoji="1" lang="en-US" altLang="zh-CN" sz="1200" dirty="0" smtClean="0"/>
              <a:t>Ip2:port</a:t>
            </a:r>
            <a:endParaRPr kumimoji="1" lang="zh-CN" altLang="en-US" sz="1200" dirty="0"/>
          </a:p>
        </p:txBody>
      </p:sp>
      <p:cxnSp>
        <p:nvCxnSpPr>
          <p:cNvPr id="104" name="直线箭头连接符 103"/>
          <p:cNvCxnSpPr>
            <a:stCxn id="19" idx="2"/>
            <a:endCxn id="102" idx="0"/>
          </p:cNvCxnSpPr>
          <p:nvPr/>
        </p:nvCxnSpPr>
        <p:spPr>
          <a:xfrm>
            <a:off x="8812067" y="1875445"/>
            <a:ext cx="429122" cy="6640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线箭头连接符 138"/>
          <p:cNvCxnSpPr>
            <a:stCxn id="19" idx="2"/>
            <a:endCxn id="138" idx="0"/>
          </p:cNvCxnSpPr>
          <p:nvPr/>
        </p:nvCxnSpPr>
        <p:spPr>
          <a:xfrm flipH="1">
            <a:off x="8497510" y="1875445"/>
            <a:ext cx="314557" cy="4574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矩形 161"/>
          <p:cNvSpPr/>
          <p:nvPr/>
        </p:nvSpPr>
        <p:spPr>
          <a:xfrm>
            <a:off x="371834" y="5815953"/>
            <a:ext cx="4994625" cy="39175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chemeClr val="bg1"/>
                </a:solidFill>
              </a:rPr>
              <a:t>前端技术（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Angular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、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Electron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、</a:t>
            </a:r>
            <a:r>
              <a:rPr kumimoji="1" lang="en-US" altLang="zh-CN" sz="1400" dirty="0" err="1" smtClean="0">
                <a:solidFill>
                  <a:schemeClr val="bg1"/>
                </a:solidFill>
              </a:rPr>
              <a:t>Hybird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...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）</a:t>
            </a:r>
            <a:endParaRPr kumimoji="1" lang="en-US" altLang="zh-CN" sz="1400" dirty="0" smtClean="0">
              <a:solidFill>
                <a:schemeClr val="bg1"/>
              </a:solidFill>
            </a:endParaRPr>
          </a:p>
        </p:txBody>
      </p:sp>
      <p:sp>
        <p:nvSpPr>
          <p:cNvPr id="165" name="矩形 164"/>
          <p:cNvSpPr/>
          <p:nvPr/>
        </p:nvSpPr>
        <p:spPr>
          <a:xfrm>
            <a:off x="367560" y="6354264"/>
            <a:ext cx="4999624" cy="39175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chemeClr val="bg1"/>
                </a:solidFill>
              </a:rPr>
              <a:t>开发阶段技术体系（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IDE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）</a:t>
            </a:r>
            <a:endParaRPr kumimoji="1" lang="en-US" altLang="zh-CN" sz="1400" dirty="0" smtClean="0">
              <a:solidFill>
                <a:schemeClr val="bg1"/>
              </a:solidFill>
            </a:endParaRPr>
          </a:p>
        </p:txBody>
      </p:sp>
      <p:sp>
        <p:nvSpPr>
          <p:cNvPr id="166" name="矩形 165"/>
          <p:cNvSpPr/>
          <p:nvPr/>
        </p:nvSpPr>
        <p:spPr>
          <a:xfrm>
            <a:off x="6784912" y="6324615"/>
            <a:ext cx="5019088" cy="45279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chemeClr val="bg1"/>
                </a:solidFill>
              </a:rPr>
              <a:t>运行阶段技术体系（</a:t>
            </a:r>
            <a:r>
              <a:rPr kumimoji="1" lang="en-US" altLang="zh-CN" sz="1400" dirty="0" err="1" smtClean="0">
                <a:solidFill>
                  <a:schemeClr val="bg1"/>
                </a:solidFill>
              </a:rPr>
              <a:t>devops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）</a:t>
            </a:r>
            <a:endParaRPr kumimoji="1" lang="en-US" altLang="zh-CN" sz="1400" dirty="0" smtClean="0">
              <a:solidFill>
                <a:schemeClr val="bg1"/>
              </a:solidFill>
            </a:endParaRPr>
          </a:p>
        </p:txBody>
      </p:sp>
      <p:sp>
        <p:nvSpPr>
          <p:cNvPr id="171" name="矩形 170"/>
          <p:cNvSpPr/>
          <p:nvPr/>
        </p:nvSpPr>
        <p:spPr>
          <a:xfrm>
            <a:off x="6794695" y="5819806"/>
            <a:ext cx="5014070" cy="395417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chemeClr val="bg1"/>
                </a:solidFill>
              </a:rPr>
              <a:t>后端技术（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Spring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Boot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、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Spring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Cloud...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）</a:t>
            </a:r>
            <a:endParaRPr kumimoji="1" lang="en-US" altLang="zh-CN" sz="1400" dirty="0" smtClean="0">
              <a:solidFill>
                <a:schemeClr val="bg1"/>
              </a:solidFill>
            </a:endParaRPr>
          </a:p>
        </p:txBody>
      </p:sp>
      <p:sp>
        <p:nvSpPr>
          <p:cNvPr id="172" name="椭圆 171"/>
          <p:cNvSpPr/>
          <p:nvPr/>
        </p:nvSpPr>
        <p:spPr>
          <a:xfrm>
            <a:off x="10528756" y="4585639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3" name="立方体 172"/>
          <p:cNvSpPr/>
          <p:nvPr/>
        </p:nvSpPr>
        <p:spPr>
          <a:xfrm>
            <a:off x="10738969" y="4769106"/>
            <a:ext cx="965351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/>
              <a:t>BusinessLog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cxnSp>
        <p:nvCxnSpPr>
          <p:cNvPr id="174" name="直线箭头连接符 173"/>
          <p:cNvCxnSpPr>
            <a:stCxn id="28" idx="3"/>
            <a:endCxn id="172" idx="2"/>
          </p:cNvCxnSpPr>
          <p:nvPr/>
        </p:nvCxnSpPr>
        <p:spPr>
          <a:xfrm>
            <a:off x="10019725" y="3711679"/>
            <a:ext cx="509031" cy="13776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椭圆 176"/>
          <p:cNvSpPr/>
          <p:nvPr/>
        </p:nvSpPr>
        <p:spPr>
          <a:xfrm>
            <a:off x="631731" y="4283960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8" name="立方体 177"/>
          <p:cNvSpPr/>
          <p:nvPr/>
        </p:nvSpPr>
        <p:spPr>
          <a:xfrm>
            <a:off x="832795" y="4489499"/>
            <a:ext cx="965351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Develop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Web IDE</a:t>
            </a:r>
            <a:endParaRPr kumimoji="1" lang="zh-CN" altLang="en-US" sz="1200" dirty="0"/>
          </a:p>
        </p:txBody>
      </p:sp>
      <p:sp>
        <p:nvSpPr>
          <p:cNvPr id="183" name="上箭头 182"/>
          <p:cNvSpPr/>
          <p:nvPr/>
        </p:nvSpPr>
        <p:spPr>
          <a:xfrm>
            <a:off x="1098672" y="4078344"/>
            <a:ext cx="470517" cy="16675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4" name="椭圆 183"/>
          <p:cNvSpPr/>
          <p:nvPr/>
        </p:nvSpPr>
        <p:spPr>
          <a:xfrm>
            <a:off x="10542407" y="3488958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5" name="立方体 184"/>
          <p:cNvSpPr/>
          <p:nvPr/>
        </p:nvSpPr>
        <p:spPr>
          <a:xfrm>
            <a:off x="10752620" y="3672425"/>
            <a:ext cx="965351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workflow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cxnSp>
        <p:nvCxnSpPr>
          <p:cNvPr id="186" name="直线箭头连接符 185"/>
          <p:cNvCxnSpPr>
            <a:stCxn id="28" idx="3"/>
            <a:endCxn id="184" idx="2"/>
          </p:cNvCxnSpPr>
          <p:nvPr/>
        </p:nvCxnSpPr>
        <p:spPr>
          <a:xfrm>
            <a:off x="10019725" y="3711679"/>
            <a:ext cx="522682" cy="2809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立方体 200"/>
          <p:cNvSpPr/>
          <p:nvPr/>
        </p:nvSpPr>
        <p:spPr>
          <a:xfrm>
            <a:off x="12322945" y="4372801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Scaffold</a:t>
            </a:r>
          </a:p>
          <a:p>
            <a:pPr algn="ctr"/>
            <a:r>
              <a:rPr kumimoji="1" lang="zh-CN" altLang="en-US" sz="1200" dirty="0" smtClean="0"/>
              <a:t>脚手架</a:t>
            </a:r>
            <a:endParaRPr kumimoji="1" lang="en-US" altLang="zh-CN" sz="1200" dirty="0" smtClean="0"/>
          </a:p>
        </p:txBody>
      </p:sp>
      <p:sp>
        <p:nvSpPr>
          <p:cNvPr id="202" name="立方体 201"/>
          <p:cNvSpPr/>
          <p:nvPr/>
        </p:nvSpPr>
        <p:spPr>
          <a:xfrm>
            <a:off x="3245648" y="2818668"/>
            <a:ext cx="1207590" cy="810371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Service</a:t>
            </a:r>
            <a:r>
              <a:rPr kumimoji="1" lang="zh-CN" altLang="en-US" sz="1200" dirty="0" smtClean="0"/>
              <a:t>：根据业务领域开发的服务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1779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11392</TotalTime>
  <Words>1367</Words>
  <Application>Microsoft Macintosh PowerPoint</Application>
  <PresentationFormat>宽屏</PresentationFormat>
  <Paragraphs>310</Paragraphs>
  <Slides>18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Arial</vt:lpstr>
      <vt:lpstr>DengXian</vt:lpstr>
      <vt:lpstr>DengXian Light</vt:lpstr>
      <vt:lpstr>microsoft yahei</vt:lpstr>
      <vt:lpstr>Wingdings</vt:lpstr>
      <vt:lpstr>Office 主题</vt:lpstr>
      <vt:lpstr>2018 Tools</vt:lpstr>
      <vt:lpstr>思考</vt:lpstr>
      <vt:lpstr>用 “乐高”的方式，组装软件系统！</vt:lpstr>
      <vt:lpstr>大业务组件的定义</vt:lpstr>
      <vt:lpstr>客户A，你帮我造一辆跑车！</vt:lpstr>
      <vt:lpstr>PowerPoint 演示文稿</vt:lpstr>
      <vt:lpstr>Spring Boot 脚手架 ＋ @Enable*** 开启*** 功能</vt:lpstr>
      <vt:lpstr>Tools 整体架构体系</vt:lpstr>
      <vt:lpstr>基于Spring Cloud的Tools系统架构</vt:lpstr>
      <vt:lpstr>基于Tools的分布式应用系统：网点业务平台</vt:lpstr>
      <vt:lpstr>基于Tools的中小企业应用系统：Keppel</vt:lpstr>
      <vt:lpstr>开发计划</vt:lpstr>
      <vt:lpstr>XXXX</vt:lpstr>
      <vt:lpstr>相关人员学习任务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 Tools</dc:title>
  <dc:creator>史云来</dc:creator>
  <cp:lastModifiedBy>史云来</cp:lastModifiedBy>
  <cp:revision>301</cp:revision>
  <dcterms:created xsi:type="dcterms:W3CDTF">2018-02-09T05:19:56Z</dcterms:created>
  <dcterms:modified xsi:type="dcterms:W3CDTF">2018-02-28T15:07:51Z</dcterms:modified>
</cp:coreProperties>
</file>

<file path=docProps/thumbnail.jpeg>
</file>